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2" r:id="rId18"/>
    <p:sldId id="272" r:id="rId19"/>
    <p:sldId id="303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4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305" r:id="rId44"/>
    <p:sldId id="295" r:id="rId45"/>
    <p:sldId id="296" r:id="rId46"/>
    <p:sldId id="297" r:id="rId47"/>
    <p:sldId id="298" r:id="rId48"/>
    <p:sldId id="299" r:id="rId49"/>
    <p:sldId id="301" r:id="rId50"/>
    <p:sldId id="300" r:id="rId51"/>
  </p:sldIdLst>
  <p:sldSz cx="9144000" cy="5143500" type="screen16x9"/>
  <p:notesSz cx="51435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Cambria Math" panose="02040503050406030204" pitchFamily="18" charset="0"/>
      <p:regular r:id="rId59"/>
    </p:embeddedFont>
    <p:embeddedFont>
      <p:font typeface="Open Sans" panose="020B0606030504020204" charset="0"/>
      <p:regular r:id="rId60"/>
      <p:bold r:id="rId61"/>
      <p:italic r:id="rId62"/>
      <p:boldItalic r:id="rId63"/>
    </p:embeddedFont>
    <p:embeddedFont>
      <p:font typeface="PT Sans Narrow" panose="020B0506020203020204" pitchFamily="34" charset="0"/>
      <p:regular r:id="rId64"/>
      <p:bold r:id="rId6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 autoAdjust="0"/>
    <p:restoredTop sz="82974" autoAdjust="0"/>
  </p:normalViewPr>
  <p:slideViewPr>
    <p:cSldViewPr>
      <p:cViewPr varScale="1">
        <p:scale>
          <a:sx n="110" d="100"/>
          <a:sy n="110" d="100"/>
        </p:scale>
        <p:origin x="95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712B6-48DD-4814-90F4-9DAA22050F67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05B12-E3E8-4207-9750-137900F705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83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66D9EF"/>
                </a:solidFill>
                <a:effectLst/>
              </a:rPr>
              <a:t>SELECT</a:t>
            </a:r>
            <a:r>
              <a:rPr lang="en-US" dirty="0"/>
              <a:t> DISTINCT T</a:t>
            </a:r>
            <a:r>
              <a:rPr lang="en-US" dirty="0">
                <a:solidFill>
                  <a:srgbClr val="F8F8F2"/>
                </a:solidFill>
                <a:effectLst/>
              </a:rPr>
              <a:t>.*</a:t>
            </a:r>
            <a:r>
              <a:rPr lang="en-US" dirty="0"/>
              <a:t> </a:t>
            </a:r>
            <a:r>
              <a:rPr lang="en-US" dirty="0">
                <a:solidFill>
                  <a:srgbClr val="66D9EF"/>
                </a:solidFill>
                <a:effectLst/>
              </a:rPr>
              <a:t>FROM</a:t>
            </a:r>
            <a:r>
              <a:rPr lang="en-US" dirty="0"/>
              <a:t> T </a:t>
            </a:r>
            <a:r>
              <a:rPr lang="en-US" dirty="0">
                <a:solidFill>
                  <a:srgbClr val="66D9EF"/>
                </a:solidFill>
                <a:effectLst/>
              </a:rPr>
              <a:t>LEFT</a:t>
            </a:r>
            <a:r>
              <a:rPr lang="en-US" dirty="0"/>
              <a:t> </a:t>
            </a:r>
            <a:r>
              <a:rPr lang="en-US" dirty="0">
                <a:solidFill>
                  <a:srgbClr val="66D9EF"/>
                </a:solidFill>
                <a:effectLst/>
              </a:rPr>
              <a:t>JOIN</a:t>
            </a:r>
            <a:r>
              <a:rPr lang="en-US" dirty="0"/>
              <a:t> E1 </a:t>
            </a:r>
            <a:r>
              <a:rPr lang="en-US" dirty="0">
                <a:solidFill>
                  <a:srgbClr val="66D9EF"/>
                </a:solidFill>
                <a:effectLst/>
              </a:rPr>
              <a:t>ON</a:t>
            </a:r>
            <a:r>
              <a:rPr lang="en-US" dirty="0"/>
              <a:t> E1</a:t>
            </a:r>
            <a:r>
              <a:rPr lang="en-US" dirty="0">
                <a:solidFill>
                  <a:srgbClr val="F8F8F2"/>
                </a:solidFill>
                <a:effectLst/>
              </a:rPr>
              <a:t>.</a:t>
            </a:r>
            <a:r>
              <a:rPr lang="en-US" dirty="0"/>
              <a:t>id </a:t>
            </a:r>
            <a:r>
              <a:rPr lang="en-US" dirty="0">
                <a:solidFill>
                  <a:srgbClr val="F8F8F2"/>
                </a:solidFill>
                <a:effectLst/>
              </a:rPr>
              <a:t>=</a:t>
            </a:r>
            <a:r>
              <a:rPr lang="en-US" dirty="0"/>
              <a:t> T</a:t>
            </a:r>
            <a:r>
              <a:rPr lang="en-US" dirty="0">
                <a:solidFill>
                  <a:srgbClr val="F8F8F2"/>
                </a:solidFill>
                <a:effectLst/>
              </a:rPr>
              <a:t>.</a:t>
            </a:r>
            <a:r>
              <a:rPr lang="en-US" dirty="0"/>
              <a:t>id </a:t>
            </a:r>
            <a:r>
              <a:rPr lang="en-US" dirty="0">
                <a:solidFill>
                  <a:srgbClr val="66D9EF"/>
                </a:solidFill>
                <a:effectLst/>
              </a:rPr>
              <a:t>WHERE</a:t>
            </a:r>
            <a:r>
              <a:rPr lang="en-US" dirty="0"/>
              <a:t> E1</a:t>
            </a:r>
            <a:r>
              <a:rPr lang="en-US" dirty="0">
                <a:solidFill>
                  <a:srgbClr val="F8F8F2"/>
                </a:solidFill>
                <a:effectLst/>
              </a:rPr>
              <a:t>.</a:t>
            </a:r>
            <a:r>
              <a:rPr lang="en-US" dirty="0"/>
              <a:t> id </a:t>
            </a:r>
            <a:r>
              <a:rPr lang="en-US" dirty="0">
                <a:solidFill>
                  <a:srgbClr val="F8F8F2"/>
                </a:solidFill>
                <a:effectLst/>
              </a:rPr>
              <a:t>IS</a:t>
            </a:r>
            <a:r>
              <a:rPr lang="en-US" dirty="0"/>
              <a:t> </a:t>
            </a:r>
            <a:r>
              <a:rPr lang="en-US" dirty="0">
                <a:solidFill>
                  <a:srgbClr val="F8F8F2"/>
                </a:solidFill>
                <a:effectLst/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AE81FF"/>
                </a:solidFill>
                <a:effectLst/>
              </a:rPr>
              <a:t>NULL</a:t>
            </a:r>
          </a:p>
          <a:p>
            <a:endParaRPr lang="en-US" dirty="0">
              <a:solidFill>
                <a:srgbClr val="AE81FF"/>
              </a:solidFill>
              <a:effectLst/>
            </a:endParaRPr>
          </a:p>
          <a:p>
            <a:r>
              <a:rPr lang="en-US" dirty="0">
                <a:solidFill>
                  <a:srgbClr val="66D9EF"/>
                </a:solidFill>
                <a:effectLst/>
              </a:rPr>
              <a:t>SELECT</a:t>
            </a:r>
            <a:r>
              <a:rPr lang="en-US" dirty="0"/>
              <a:t> T</a:t>
            </a:r>
            <a:r>
              <a:rPr lang="en-US" dirty="0">
                <a:solidFill>
                  <a:srgbClr val="F8F8F2"/>
                </a:solidFill>
                <a:effectLst/>
              </a:rPr>
              <a:t>.*</a:t>
            </a:r>
            <a:r>
              <a:rPr lang="en-US" dirty="0"/>
              <a:t> </a:t>
            </a:r>
            <a:r>
              <a:rPr lang="en-US" dirty="0">
                <a:solidFill>
                  <a:srgbClr val="66D9EF"/>
                </a:solidFill>
                <a:effectLst/>
              </a:rPr>
              <a:t>FROM</a:t>
            </a:r>
            <a:r>
              <a:rPr lang="en-US" dirty="0"/>
              <a:t> T </a:t>
            </a:r>
            <a:r>
              <a:rPr lang="en-US" dirty="0">
                <a:solidFill>
                  <a:srgbClr val="66D9EF"/>
                </a:solidFill>
                <a:effectLst/>
              </a:rPr>
              <a:t>WHERE</a:t>
            </a:r>
            <a:r>
              <a:rPr lang="en-US" dirty="0"/>
              <a:t> </a:t>
            </a:r>
            <a:r>
              <a:rPr lang="en-US" dirty="0">
                <a:solidFill>
                  <a:srgbClr val="66D9EF"/>
                </a:solidFill>
                <a:effectLst/>
              </a:rPr>
              <a:t>EXISTS</a:t>
            </a:r>
            <a:r>
              <a:rPr lang="en-US" dirty="0"/>
              <a:t> </a:t>
            </a:r>
            <a:r>
              <a:rPr lang="en-US" dirty="0">
                <a:solidFill>
                  <a:srgbClr val="F8F8F2"/>
                </a:solidFill>
                <a:effectLst/>
              </a:rPr>
              <a:t>(</a:t>
            </a:r>
            <a:r>
              <a:rPr lang="en-US" dirty="0">
                <a:solidFill>
                  <a:srgbClr val="66D9EF"/>
                </a:solidFill>
                <a:effectLst/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rgbClr val="AE81FF"/>
                </a:solidFill>
                <a:effectLst/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66D9EF"/>
                </a:solidFill>
                <a:effectLst/>
              </a:rPr>
              <a:t>FROM</a:t>
            </a:r>
            <a:r>
              <a:rPr lang="en-US" dirty="0"/>
              <a:t> E1 </a:t>
            </a:r>
            <a:r>
              <a:rPr lang="en-US" dirty="0">
                <a:solidFill>
                  <a:srgbClr val="66D9EF"/>
                </a:solidFill>
                <a:effectLst/>
              </a:rPr>
              <a:t>WHERE</a:t>
            </a:r>
            <a:r>
              <a:rPr lang="en-US" dirty="0"/>
              <a:t> E1</a:t>
            </a:r>
            <a:r>
              <a:rPr lang="en-US" dirty="0">
                <a:solidFill>
                  <a:srgbClr val="F8F8F2"/>
                </a:solidFill>
                <a:effectLst/>
              </a:rPr>
              <a:t>.</a:t>
            </a:r>
            <a:r>
              <a:rPr lang="en-US" dirty="0"/>
              <a:t> id </a:t>
            </a:r>
            <a:r>
              <a:rPr lang="en-US" dirty="0">
                <a:solidFill>
                  <a:srgbClr val="F8F8F2"/>
                </a:solidFill>
                <a:effectLst/>
              </a:rPr>
              <a:t>=</a:t>
            </a:r>
            <a:r>
              <a:rPr lang="en-US" dirty="0"/>
              <a:t> T</a:t>
            </a:r>
            <a:r>
              <a:rPr lang="en-US" dirty="0">
                <a:solidFill>
                  <a:srgbClr val="F8F8F2"/>
                </a:solidFill>
                <a:effectLst/>
              </a:rPr>
              <a:t>.</a:t>
            </a:r>
            <a:r>
              <a:rPr lang="en-US" dirty="0"/>
              <a:t>id</a:t>
            </a:r>
            <a:r>
              <a:rPr lang="en-US" dirty="0">
                <a:solidFill>
                  <a:srgbClr val="F8F8F2"/>
                </a:solidFill>
                <a:effectLst/>
              </a:rPr>
              <a:t>)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5B12-E3E8-4207-9750-137900F70558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07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9611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87311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2;p3"/>
          <p:cNvSpPr/>
          <p:nvPr/>
        </p:nvSpPr>
        <p:spPr bwMode="auto">
          <a:xfrm>
            <a:off x="-50" y="2571900"/>
            <a:ext cx="9144000" cy="257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23;p3"/>
          <p:cNvSpPr>
            <a:spLocks noGrp="1"/>
          </p:cNvSpPr>
          <p:nvPr>
            <p:ph type="title"/>
          </p:nvPr>
        </p:nvSpPr>
        <p:spPr bwMode="auto"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4;p3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0768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6;p4"/>
          <p:cNvSpPr/>
          <p:nvPr/>
        </p:nvSpPr>
        <p:spPr bwMode="auto">
          <a:xfrm>
            <a:off x="-75" y="5045700"/>
            <a:ext cx="9144000" cy="97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27;p4"/>
          <p:cNvSpPr>
            <a:spLocks noGrp="1"/>
          </p:cNvSpPr>
          <p:nvPr>
            <p:ph type="title"/>
          </p:nvPr>
        </p:nvSpPr>
        <p:spPr bwMode="auto"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8;p4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1007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29;p4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5225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 title and 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6;p9"/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5" name="Google Shape;47;p9"/>
          <p:cNvCxnSpPr>
            <a:cxnSpLocks/>
          </p:cNvCxnSpPr>
          <p:nvPr/>
        </p:nvCxnSpPr>
        <p:spPr bwMode="auto"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48;p9"/>
          <p:cNvSpPr>
            <a:spLocks noGrp="1"/>
          </p:cNvSpPr>
          <p:nvPr>
            <p:ph type="title"/>
          </p:nvPr>
        </p:nvSpPr>
        <p:spPr bwMode="auto">
          <a:xfrm>
            <a:off x="265500" y="1039675"/>
            <a:ext cx="4045199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49;p9"/>
          <p:cNvSpPr>
            <a:spLocks noGrp="1"/>
          </p:cNvSpPr>
          <p:nvPr>
            <p:ph type="subTitle" idx="1"/>
          </p:nvPr>
        </p:nvSpPr>
        <p:spPr bwMode="auto">
          <a:xfrm>
            <a:off x="265500" y="27268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rgbClr val="1007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50;p9"/>
          <p:cNvSpPr>
            <a:spLocks noGrp="1"/>
          </p:cNvSpPr>
          <p:nvPr>
            <p:ph type="body" idx="2"/>
          </p:nvPr>
        </p:nvSpPr>
        <p:spPr bwMode="auto"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51;p9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1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Google Shape;10;p2"/>
          <p:cNvCxnSpPr>
            <a:cxnSpLocks/>
          </p:cNvCxnSpPr>
          <p:nvPr/>
        </p:nvCxnSpPr>
        <p:spPr bwMode="auto"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11;p2"/>
          <p:cNvCxnSpPr>
            <a:cxnSpLocks/>
          </p:cNvCxnSpPr>
          <p:nvPr/>
        </p:nvCxnSpPr>
        <p:spPr bwMode="auto"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" name="Google Shape;12;p2"/>
          <p:cNvGrpSpPr/>
          <p:nvPr/>
        </p:nvGrpSpPr>
        <p:grpSpPr bwMode="auto">
          <a:xfrm>
            <a:off x="1004144" y="1022025"/>
            <a:ext cx="7136668" cy="152400"/>
            <a:chOff x="1346429" y="1011299"/>
            <a:chExt cx="6452100" cy="152400"/>
          </a:xfrm>
        </p:grpSpPr>
        <p:cxnSp>
          <p:nvCxnSpPr>
            <p:cNvPr id="7" name="Google Shape;13;p2"/>
            <p:cNvCxnSpPr>
              <a:cxnSpLocks/>
            </p:cNvCxnSpPr>
            <p:nvPr/>
          </p:nvCxnSpPr>
          <p:spPr bwMode="auto">
            <a:xfrm rot="10800000">
              <a:off x="1346429" y="1011299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14;p2"/>
            <p:cNvCxnSpPr>
              <a:cxnSpLocks/>
            </p:cNvCxnSpPr>
            <p:nvPr/>
          </p:nvCxnSpPr>
          <p:spPr bwMode="auto"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" name="Google Shape;15;p2"/>
          <p:cNvGrpSpPr/>
          <p:nvPr/>
        </p:nvGrpSpPr>
        <p:grpSpPr bwMode="auto"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0" name="Google Shape;16;p2"/>
            <p:cNvCxnSpPr>
              <a:cxnSpLocks/>
            </p:cNvCxnSpPr>
            <p:nvPr/>
          </p:nvCxnSpPr>
          <p:spPr bwMode="auto"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7;p2"/>
            <p:cNvCxnSpPr>
              <a:cxnSpLocks/>
            </p:cNvCxnSpPr>
            <p:nvPr/>
          </p:nvCxnSpPr>
          <p:spPr bwMode="auto"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8;p2"/>
          <p:cNvSpPr>
            <a:spLocks noGrp="1"/>
          </p:cNvSpPr>
          <p:nvPr>
            <p:ph type="ctrTitle"/>
          </p:nvPr>
        </p:nvSpPr>
        <p:spPr bwMode="auto"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9;p2"/>
          <p:cNvSpPr>
            <a:spLocks noGrp="1"/>
          </p:cNvSpPr>
          <p:nvPr>
            <p:ph type="subTitle" idx="1"/>
          </p:nvPr>
        </p:nvSpPr>
        <p:spPr bwMode="auto"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20;p2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 and two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1;p5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32;p5"/>
          <p:cNvSpPr>
            <a:spLocks noGrp="1"/>
          </p:cNvSpPr>
          <p:nvPr>
            <p:ph type="body" idx="1"/>
          </p:nvPr>
        </p:nvSpPr>
        <p:spPr bwMode="auto">
          <a:xfrm>
            <a:off x="311700" y="1266175"/>
            <a:ext cx="3999900" cy="33026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33;p5"/>
          <p:cNvSpPr>
            <a:spLocks noGrp="1"/>
          </p:cNvSpPr>
          <p:nvPr>
            <p:ph type="body" idx="2"/>
          </p:nvPr>
        </p:nvSpPr>
        <p:spPr bwMode="auto">
          <a:xfrm>
            <a:off x="4832399" y="1266175"/>
            <a:ext cx="3999900" cy="33026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34;p5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6;p6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37;p6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 column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9;p7"/>
          <p:cNvSpPr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40;p7"/>
          <p:cNvSpPr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41;p7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 poi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3;p8"/>
          <p:cNvSpPr>
            <a:spLocks noGrp="1"/>
          </p:cNvSpPr>
          <p:nvPr>
            <p:ph type="title"/>
          </p:nvPr>
        </p:nvSpPr>
        <p:spPr bwMode="auto"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44;p8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3;p10"/>
          <p:cNvSpPr>
            <a:spLocks noGrp="1"/>
          </p:cNvSpPr>
          <p:nvPr>
            <p:ph type="body" idx="1"/>
          </p:nvPr>
        </p:nvSpPr>
        <p:spPr bwMode="auto"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Google Shape;54;p10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292366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6;p11"/>
          <p:cNvSpPr/>
          <p:nvPr/>
        </p:nvSpPr>
        <p:spPr bwMode="auto"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57;p11"/>
          <p:cNvSpPr>
            <a:spLocks noGrp="1"/>
          </p:cNvSpPr>
          <p:nvPr>
            <p:ph type="title" hasCustomPrompt="1"/>
          </p:nvPr>
        </p:nvSpPr>
        <p:spPr bwMode="auto">
          <a:xfrm>
            <a:off x="311700" y="1304849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6" name="Google Shape;58;p11"/>
          <p:cNvSpPr>
            <a:spLocks noGrp="1"/>
          </p:cNvSpPr>
          <p:nvPr>
            <p:ph type="body" idx="1"/>
          </p:nvPr>
        </p:nvSpPr>
        <p:spPr bwMode="auto"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59;p11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1;p12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AndObj" userDrawn="1">
  <p:cSld name="Title, Text,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533400" y="285750"/>
            <a:ext cx="8077200" cy="74295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/>
          </p:nvPr>
        </p:nvSpPr>
        <p:spPr bwMode="auto">
          <a:xfrm>
            <a:off x="685800" y="1314450"/>
            <a:ext cx="3810000" cy="3657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314450"/>
            <a:ext cx="3810000" cy="3657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EACF392-58D8-1B4E-B943-6008264DDE03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E07B11F-9D84-4BF5-A432-029004E3B8FD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536972"/>
          </a:xfrm>
        </p:spPr>
        <p:txBody>
          <a:bodyPr>
            <a:normAutofit/>
          </a:bodyPr>
          <a:lstStyle>
            <a:lvl1pPr algn="l">
              <a:defRPr sz="2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IE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36802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>
              <a:defRPr/>
            </a:pPr>
            <a:r>
              <a:rPr lang="en-IE"/>
              <a:t>Click to edit Master text styles</a:t>
            </a:r>
            <a:endParaRPr/>
          </a:p>
          <a:p>
            <a:pPr lvl="1">
              <a:defRPr/>
            </a:pPr>
            <a:r>
              <a:rPr lang="en-IE"/>
              <a:t>Second level</a:t>
            </a:r>
            <a:endParaRPr/>
          </a:p>
          <a:p>
            <a:pPr lvl="2">
              <a:defRPr/>
            </a:pPr>
            <a:r>
              <a:rPr lang="en-IE"/>
              <a:t>Third level</a:t>
            </a:r>
            <a:endParaRPr/>
          </a:p>
          <a:p>
            <a:pPr lvl="3">
              <a:defRPr/>
            </a:pPr>
            <a:r>
              <a:rPr lang="en-IE"/>
              <a:t>Fourth level</a:t>
            </a:r>
            <a:endParaRPr/>
          </a:p>
          <a:p>
            <a:pPr lvl="4">
              <a:defRPr/>
            </a:pPr>
            <a:r>
              <a:rPr lang="en-IE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IE"/>
              <a:t>16/06/2022</a:t>
            </a:fld>
            <a:endParaRPr lang="en-I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IE"/>
              <a:t>‹Nº›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5711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87901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77636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98295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54005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61877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07216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16/06/2022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74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8" r:id="rId22"/>
    <p:sldLayoutId id="2147483659" r:id="rId23"/>
    <p:sldLayoutId id="2147483661" r:id="rId2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usdata.com/blog/2018/11/30/why-rdbms-is-the-future-of-distributed-databases/" TargetMode="External"/><Relationship Id="rId2" Type="http://schemas.openxmlformats.org/officeDocument/2006/relationships/hyperlink" Target="https://www.postgresql.eu/events/pgconfeu2017/sessions/session/1596/slides/29/Distributed%20Computing%20on%20PostgreSQL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yugabyte.com/distributed-postgresql-on-a-google-spanner-architecture-query-lay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6;p13"/>
          <p:cNvSpPr>
            <a:spLocks noGrp="1"/>
          </p:cNvSpPr>
          <p:nvPr>
            <p:ph type="ctrTitle"/>
          </p:nvPr>
        </p:nvSpPr>
        <p:spPr bwMode="auto">
          <a:xfrm>
            <a:off x="395536" y="1368436"/>
            <a:ext cx="5904656" cy="1157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s" sz="4500" dirty="0"/>
              <a:t>Base de datos distribuida</a:t>
            </a:r>
            <a:endParaRPr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Google Shape;67;p13"/>
          <p:cNvSpPr>
            <a:spLocks noGrp="1"/>
          </p:cNvSpPr>
          <p:nvPr>
            <p:ph type="subTitle" idx="1"/>
          </p:nvPr>
        </p:nvSpPr>
        <p:spPr bwMode="auto">
          <a:xfrm>
            <a:off x="323528" y="2618029"/>
            <a:ext cx="375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500" b="1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000" dirty="0"/>
              <a:t>Semana 11</a:t>
            </a:r>
            <a:endParaRPr sz="2000" dirty="0"/>
          </a:p>
        </p:txBody>
      </p:sp>
      <p:sp>
        <p:nvSpPr>
          <p:cNvPr id="6" name="Google Shape;68;p13"/>
          <p:cNvSpPr>
            <a:spLocks/>
          </p:cNvSpPr>
          <p:nvPr/>
        </p:nvSpPr>
        <p:spPr bwMode="auto"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</a:rPr>
              <a:t>                          </a:t>
            </a:r>
            <a:r>
              <a:rPr lang="es" sz="2500" cap="small" dirty="0">
                <a:latin typeface="Calibri"/>
                <a:ea typeface="Calibri"/>
                <a:cs typeface="Calibri"/>
              </a:rPr>
              <a:t>Bases de Datos II</a:t>
            </a:r>
            <a:endParaRPr sz="295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69;p13"/>
          <p:cNvSpPr>
            <a:spLocks/>
          </p:cNvSpPr>
          <p:nvPr/>
        </p:nvSpPr>
        <p:spPr bwMode="auto">
          <a:xfrm>
            <a:off x="1619672" y="3884102"/>
            <a:ext cx="230425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  <a:defRPr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</a:rPr>
              <a:t>Heider Sanchez </a:t>
            </a:r>
          </a:p>
          <a:p>
            <a:pPr marL="0" lvl="0" indent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  <a:defRPr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Google Shape;68;p13"/>
          <p:cNvPicPr/>
          <p:nvPr/>
        </p:nvPicPr>
        <p:blipFill>
          <a:blip r:embed="rId2"/>
          <a:stretch/>
        </p:blipFill>
        <p:spPr bwMode="auto">
          <a:xfrm>
            <a:off x="123120" y="72720"/>
            <a:ext cx="2422080" cy="69587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</a:t>
            </a:r>
            <a:endParaRPr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907200"/>
            <a:ext cx="3161349" cy="3790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4"/>
              <p:cNvSpPr>
                <a:spLocks/>
              </p:cNvSpPr>
              <p:nvPr/>
            </p:nvSpPr>
            <p:spPr bwMode="auto">
              <a:xfrm>
                <a:off x="3985323" y="985964"/>
                <a:ext cx="4445769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s-PE" sz="1600" b="1"/>
                  <a:t>Primaria</a:t>
                </a:r>
                <a:r>
                  <a:rPr lang="es-PE" sz="1600"/>
                  <a:t>: </a:t>
                </a:r>
                <a:endParaRPr/>
              </a:p>
              <a:p>
                <a:pPr marL="360363" indent="-285750">
                  <a:buFont typeface="Arial"/>
                  <a:buChar char="•"/>
                  <a:defRPr/>
                </a:pPr>
                <a:r>
                  <a:rPr lang="es-PE" sz="1600"/>
                  <a:t>Usando predicados solo en E</a:t>
                </a:r>
                <a:endParaRPr/>
              </a:p>
              <a:p>
                <a:pPr marL="74613">
                  <a:defRPr/>
                </a:pPr>
                <a:endParaRPr lang="es-PE" sz="1600"/>
              </a:p>
              <a:p>
                <a:pPr>
                  <a:defRPr/>
                </a:pPr>
                <a:r>
                  <a:rPr lang="es-PE" sz="1600" b="1"/>
                  <a:t>Derivada:</a:t>
                </a:r>
                <a:r>
                  <a:rPr lang="es-PE" sz="1600"/>
                  <a:t> </a:t>
                </a:r>
                <a:endParaRPr/>
              </a:p>
              <a:p>
                <a:pPr marL="360363" indent="-274638">
                  <a:buFont typeface="Arial"/>
                  <a:buChar char="•"/>
                  <a:defRPr/>
                </a:pPr>
                <a:r>
                  <a:rPr lang="es-PE" sz="1600"/>
                  <a:t>Usando predicados de relaciones foráneas</a:t>
                </a:r>
                <a:endParaRPr/>
              </a:p>
              <a:p>
                <a:pPr marL="360363" indent="-274638">
                  <a:buFont typeface="Arial"/>
                  <a:buChar char="•"/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s-PE" sz="1600" b="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s-PE" sz="16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s-PE" sz="1600" b="0" i="1">
                            <a:latin typeface="Cambria Math"/>
                          </a:rPr>
                          <m:t>=</m:t>
                        </m:r>
                        <m:r>
                          <a:rPr lang="es-PE" sz="1600" b="0" i="1">
                            <a:latin typeface="Cambria Math"/>
                          </a:rPr>
                          <m:t>𝐸</m:t>
                        </m:r>
                        <m:r>
                          <a:rPr lang="es-PE" sz="1600" b="0" i="1">
                            <a:latin typeface="Cambria Math"/>
                            <a:ea typeface="Cambria Math"/>
                          </a:rPr>
                          <m:t>⋈</m:t>
                        </m:r>
                        <m:sSub>
                          <m:sSubPr>
                            <m:ctrlPr>
                              <a:rPr lang="es-PE" sz="1600" b="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s-PE" sz="1600" b="0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s-PE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s-PE" sz="1600" b="0" i="1">
                            <a:latin typeface="Cambria Math"/>
                            <a:ea typeface="Cambria Math"/>
                          </a:rPr>
                          <m:t>,1≤</m:t>
                        </m:r>
                        <m:r>
                          <a:rPr lang="es-PE" sz="16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s-PE" sz="1600" b="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s-PE" sz="1600" b="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PE" sz="1600" b="0" i="1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600"/>
                  <a:t> </a:t>
                </a:r>
                <a:br>
                  <a:rPr lang="es-PE" sz="1600"/>
                </a:br>
                <a:endParaRPr lang="es-PE" sz="1600"/>
              </a:p>
            </p:txBody>
          </p:sp>
        </mc:Choice>
        <mc:Fallback xmlns="">
          <p:sp>
            <p:nvSpPr>
              <p:cNvPr id="6" name="CuadroText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5323" y="985964"/>
                <a:ext cx="4445769" cy="1815882"/>
              </a:xfrm>
              <a:prstGeom prst="rect">
                <a:avLst/>
              </a:prstGeom>
              <a:blipFill>
                <a:blip r:embed="rId3"/>
                <a:stretch>
                  <a:fillRect l="-823" t="-100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6"/>
          <p:cNvCxnSpPr>
            <a:cxnSpLocks/>
          </p:cNvCxnSpPr>
          <p:nvPr/>
        </p:nvCxnSpPr>
        <p:spPr bwMode="auto">
          <a:xfrm flipV="1">
            <a:off x="311625" y="2751939"/>
            <a:ext cx="8177175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 lang="es-PE" sz="32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000" dirty="0"/>
              <a:t>Técnicas de particionamiento</a:t>
            </a:r>
          </a:p>
          <a:p>
            <a:pPr lvl="1">
              <a:defRPr/>
            </a:pPr>
            <a:r>
              <a:rPr lang="es-PE" sz="2400" dirty="0">
                <a:solidFill>
                  <a:srgbClr val="000000"/>
                </a:solidFill>
              </a:rPr>
              <a:t>Round </a:t>
            </a:r>
            <a:r>
              <a:rPr lang="es-PE" sz="2400" dirty="0" err="1">
                <a:solidFill>
                  <a:srgbClr val="000000"/>
                </a:solidFill>
              </a:rPr>
              <a:t>robin</a:t>
            </a:r>
            <a:r>
              <a:rPr lang="es-PE" sz="2400" dirty="0">
                <a:solidFill>
                  <a:srgbClr val="000000"/>
                </a:solidFill>
              </a:rPr>
              <a:t> </a:t>
            </a:r>
            <a:endParaRPr dirty="0"/>
          </a:p>
          <a:p>
            <a:pPr lvl="1">
              <a:defRPr/>
            </a:pPr>
            <a:r>
              <a:rPr lang="es-PE" sz="2400" dirty="0">
                <a:solidFill>
                  <a:srgbClr val="000000"/>
                </a:solidFill>
              </a:rPr>
              <a:t>Hash (atributos discretos)</a:t>
            </a:r>
            <a:endParaRPr lang="es-PE" dirty="0"/>
          </a:p>
          <a:p>
            <a:pPr lvl="1">
              <a:defRPr/>
            </a:pPr>
            <a:r>
              <a:rPr lang="es-PE" sz="2400" dirty="0" err="1">
                <a:solidFill>
                  <a:srgbClr val="000000"/>
                </a:solidFill>
              </a:rPr>
              <a:t>Range</a:t>
            </a:r>
            <a:r>
              <a:rPr lang="es-PE" sz="2400" dirty="0">
                <a:solidFill>
                  <a:srgbClr val="000000"/>
                </a:solidFill>
              </a:rPr>
              <a:t> (atributos discretos, continuos)</a:t>
            </a:r>
          </a:p>
          <a:p>
            <a:pPr lvl="1">
              <a:defRPr/>
            </a:pPr>
            <a:r>
              <a:rPr lang="es-PE" sz="2400" dirty="0" err="1">
                <a:solidFill>
                  <a:srgbClr val="000000"/>
                </a:solidFill>
              </a:rPr>
              <a:t>List</a:t>
            </a:r>
            <a:r>
              <a:rPr lang="es-PE" sz="2400" dirty="0">
                <a:solidFill>
                  <a:srgbClr val="000000"/>
                </a:solidFill>
              </a:rPr>
              <a:t> (atributos categóricos)</a:t>
            </a:r>
            <a:br>
              <a:rPr lang="es-PE" sz="2400" dirty="0">
                <a:solidFill>
                  <a:srgbClr val="000000"/>
                </a:solidFill>
              </a:rPr>
            </a:br>
            <a:endParaRPr lang="es-PE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597194"/>
          </a:xfrm>
        </p:spPr>
        <p:txBody>
          <a:bodyPr/>
          <a:lstStyle/>
          <a:p>
            <a:pPr>
              <a:defRPr/>
            </a:pPr>
            <a:r>
              <a:rPr lang="es-PE" sz="2000"/>
              <a:t>Particionamiento </a:t>
            </a:r>
            <a:r>
              <a:rPr lang="es-PE" sz="2000">
                <a:solidFill>
                  <a:srgbClr val="000000"/>
                </a:solidFill>
              </a:rPr>
              <a:t>Round robin</a:t>
            </a:r>
            <a:endParaRPr lang="es-PE" sz="200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4800" y="1561532"/>
            <a:ext cx="4217774" cy="3204681"/>
          </a:xfrm>
          <a:prstGeom prst="rect">
            <a:avLst/>
          </a:prstGeom>
        </p:spPr>
      </p:pic>
      <p:sp>
        <p:nvSpPr>
          <p:cNvPr id="7" name="Rectángulo 4"/>
          <p:cNvSpPr/>
          <p:nvPr/>
        </p:nvSpPr>
        <p:spPr bwMode="auto">
          <a:xfrm>
            <a:off x="5022000" y="1878418"/>
            <a:ext cx="307839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Distribuye los datos de manera uniforme.</a:t>
            </a:r>
            <a:endParaRPr dirty="0"/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Bueno para escanear una relación completa</a:t>
            </a:r>
            <a:endParaRPr dirty="0"/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No es bueno para consultas puntuales o por rango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597194"/>
          </a:xfrm>
        </p:spPr>
        <p:txBody>
          <a:bodyPr/>
          <a:lstStyle/>
          <a:p>
            <a:pPr>
              <a:defRPr/>
            </a:pPr>
            <a:r>
              <a:rPr lang="es-PE" sz="2000"/>
              <a:t>Particionamiento </a:t>
            </a:r>
            <a:r>
              <a:rPr lang="es-PE" sz="2000">
                <a:solidFill>
                  <a:srgbClr val="000000"/>
                </a:solidFill>
              </a:rPr>
              <a:t>Hash</a:t>
            </a:r>
            <a:endParaRPr lang="es-PE" sz="2000"/>
          </a:p>
        </p:txBody>
      </p:sp>
      <p:sp>
        <p:nvSpPr>
          <p:cNvPr id="6" name="Rectángulo 4"/>
          <p:cNvSpPr/>
          <p:nvPr/>
        </p:nvSpPr>
        <p:spPr bwMode="auto">
          <a:xfrm>
            <a:off x="4950062" y="1668527"/>
            <a:ext cx="322233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Distribuye los datos uniformemente si la función hash es buena.</a:t>
            </a:r>
            <a:endParaRPr dirty="0"/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Bueno para consultas puntuales sobre claves y uniones.</a:t>
            </a:r>
            <a:endParaRPr dirty="0"/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No es bueno para consultas por rango y consultas puntales que no están en clave.</a:t>
            </a:r>
            <a:endParaRPr lang="es-PE" sz="1800" dirty="0"/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/>
          <a:srcRect l="1348" t="1259" b="992"/>
          <a:stretch/>
        </p:blipFill>
        <p:spPr bwMode="auto">
          <a:xfrm>
            <a:off x="320301" y="1682646"/>
            <a:ext cx="4638437" cy="258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597194"/>
          </a:xfrm>
        </p:spPr>
        <p:txBody>
          <a:bodyPr/>
          <a:lstStyle/>
          <a:p>
            <a:pPr>
              <a:defRPr/>
            </a:pPr>
            <a:r>
              <a:rPr lang="es-PE" sz="2000"/>
              <a:t>Particionamiento </a:t>
            </a:r>
            <a:r>
              <a:rPr lang="es-PE" sz="2000">
                <a:solidFill>
                  <a:srgbClr val="000000"/>
                </a:solidFill>
              </a:rPr>
              <a:t>Range</a:t>
            </a:r>
            <a:endParaRPr lang="es-PE" sz="200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7841" y="1436094"/>
            <a:ext cx="5615599" cy="3426674"/>
          </a:xfrm>
          <a:prstGeom prst="rect">
            <a:avLst/>
          </a:prstGeom>
        </p:spPr>
      </p:pic>
      <p:sp>
        <p:nvSpPr>
          <p:cNvPr id="7" name="Rectángulo 5"/>
          <p:cNvSpPr/>
          <p:nvPr/>
        </p:nvSpPr>
        <p:spPr bwMode="auto">
          <a:xfrm>
            <a:off x="5277600" y="2101675"/>
            <a:ext cx="2750784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Bueno para consultas por rango en el atributo de partición.</a:t>
            </a:r>
            <a:endParaRPr dirty="0"/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PE" sz="1600" dirty="0"/>
              <a:t>Necesidad de seleccionar un buen vector para evitar sesgo de datos / ejecución.</a:t>
            </a:r>
            <a:endParaRPr lang="es-PE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02359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¿Buena fragmentación?</a:t>
            </a:r>
            <a:endParaRPr dirty="0"/>
          </a:p>
          <a:p>
            <a:pPr lvl="1">
              <a:defRPr/>
            </a:pPr>
            <a:r>
              <a:rPr lang="es-PE" sz="1600" dirty="0">
                <a:solidFill>
                  <a:srgbClr val="000000"/>
                </a:solidFill>
              </a:rPr>
              <a:t>Ejemplo 1:</a:t>
            </a: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marL="596900" lvl="1" indent="0">
              <a:buNone/>
              <a:defRPr/>
            </a:pP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r>
              <a:rPr lang="es-PE" dirty="0">
                <a:solidFill>
                  <a:srgbClr val="000000"/>
                </a:solidFill>
              </a:rPr>
              <a:t>	</a:t>
            </a:r>
            <a:endParaRPr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49875" y="2004355"/>
            <a:ext cx="1838925" cy="17187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02359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¿Buena fragmentación?</a:t>
            </a:r>
            <a:endParaRPr dirty="0"/>
          </a:p>
          <a:p>
            <a:pPr lvl="1">
              <a:defRPr/>
            </a:pPr>
            <a:r>
              <a:rPr lang="es-PE" sz="1600" dirty="0">
                <a:solidFill>
                  <a:srgbClr val="000000"/>
                </a:solidFill>
              </a:rPr>
              <a:t>Ejemplo 1:</a:t>
            </a: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marL="596900" lvl="1" indent="0">
              <a:buNone/>
              <a:defRPr/>
            </a:pP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r>
              <a:rPr lang="es-PE" dirty="0">
                <a:solidFill>
                  <a:srgbClr val="000000"/>
                </a:solidFill>
              </a:rPr>
              <a:t>	</a:t>
            </a:r>
            <a:endParaRPr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49875" y="2004355"/>
            <a:ext cx="1838925" cy="1718734"/>
          </a:xfrm>
          <a:prstGeom prst="rect">
            <a:avLst/>
          </a:prstGeom>
        </p:spPr>
      </p:pic>
      <p:sp>
        <p:nvSpPr>
          <p:cNvPr id="7" name="Rectángulo 4"/>
          <p:cNvSpPr/>
          <p:nvPr/>
        </p:nvSpPr>
        <p:spPr bwMode="auto">
          <a:xfrm>
            <a:off x="832274" y="4059740"/>
            <a:ext cx="6497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600" dirty="0">
                <a:latin typeface="Roboto-Regular"/>
                <a:sym typeface="Wingdings" panose="05000000000000000000" pitchFamily="2" charset="2"/>
              </a:rPr>
              <a:t></a:t>
            </a:r>
            <a:r>
              <a:rPr lang="es-PE" sz="1600" dirty="0">
                <a:latin typeface="Roboto-Regular"/>
              </a:rPr>
              <a:t> Problema: algunas tuplas se pierden (</a:t>
            </a:r>
            <a:r>
              <a:rPr lang="es-PE" sz="1600" dirty="0">
                <a:latin typeface="RobotoSlab-Light"/>
              </a:rPr>
              <a:t>10 ≤ </a:t>
            </a:r>
            <a:r>
              <a:rPr lang="es-PE" sz="1600" dirty="0" err="1">
                <a:latin typeface="RobotoSlab-Light"/>
              </a:rPr>
              <a:t>salary</a:t>
            </a:r>
            <a:r>
              <a:rPr lang="es-PE" sz="1600" dirty="0">
                <a:latin typeface="RobotoSlab-Light"/>
              </a:rPr>
              <a:t> &lt; 20</a:t>
            </a:r>
            <a:r>
              <a:rPr lang="es-PE" sz="1600" dirty="0">
                <a:latin typeface="Roboto-Regular"/>
              </a:rPr>
              <a:t>)</a:t>
            </a:r>
            <a:r>
              <a:rPr lang="es-PE" sz="1600" dirty="0"/>
              <a:t> </a:t>
            </a:r>
            <a:br>
              <a:rPr lang="es-PE" sz="1600" dirty="0"/>
            </a:b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16829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02359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¿Buena fragmentación?</a:t>
            </a:r>
            <a:endParaRPr dirty="0"/>
          </a:p>
          <a:p>
            <a:pPr lvl="1">
              <a:defRPr/>
            </a:pPr>
            <a:r>
              <a:rPr lang="es-PE" sz="1600" dirty="0">
                <a:solidFill>
                  <a:srgbClr val="000000"/>
                </a:solidFill>
              </a:rPr>
              <a:t>Ejemplo 2:</a:t>
            </a: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marL="596900" lvl="1" indent="0">
              <a:buNone/>
              <a:defRPr/>
            </a:pP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r>
              <a:rPr lang="es-PE" dirty="0">
                <a:solidFill>
                  <a:srgbClr val="000000"/>
                </a:solidFill>
              </a:rPr>
              <a:t>	</a:t>
            </a:r>
            <a:endParaRPr dirty="0"/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81983" y="2008800"/>
            <a:ext cx="1749217" cy="17132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02359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¿Buena fragmentación?</a:t>
            </a:r>
            <a:endParaRPr dirty="0"/>
          </a:p>
          <a:p>
            <a:pPr lvl="1">
              <a:defRPr/>
            </a:pPr>
            <a:r>
              <a:rPr lang="es-PE" sz="1600" dirty="0">
                <a:solidFill>
                  <a:srgbClr val="000000"/>
                </a:solidFill>
              </a:rPr>
              <a:t>Ejemplo 2:</a:t>
            </a: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 dirty="0">
              <a:solidFill>
                <a:srgbClr val="000000"/>
              </a:solidFill>
            </a:endParaRPr>
          </a:p>
          <a:p>
            <a:pPr marL="596900" lvl="1" indent="0">
              <a:buNone/>
              <a:defRPr/>
            </a:pP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br>
              <a:rPr lang="es-PE" dirty="0">
                <a:solidFill>
                  <a:srgbClr val="000000"/>
                </a:solidFill>
              </a:rPr>
            </a:br>
            <a:r>
              <a:rPr lang="es-PE" dirty="0">
                <a:solidFill>
                  <a:srgbClr val="000000"/>
                </a:solidFill>
              </a:rPr>
              <a:t>	</a:t>
            </a:r>
            <a:endParaRPr dirty="0"/>
          </a:p>
        </p:txBody>
      </p:sp>
      <p:sp>
        <p:nvSpPr>
          <p:cNvPr id="6" name="Rectángulo 4"/>
          <p:cNvSpPr/>
          <p:nvPr/>
        </p:nvSpPr>
        <p:spPr bwMode="auto">
          <a:xfrm>
            <a:off x="832274" y="4059740"/>
            <a:ext cx="6497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600" dirty="0">
                <a:latin typeface="Roboto-Regular"/>
                <a:sym typeface="Wingdings" panose="05000000000000000000" pitchFamily="2" charset="2"/>
              </a:rPr>
              <a:t></a:t>
            </a:r>
            <a:r>
              <a:rPr lang="es-PE" sz="1600" dirty="0">
                <a:latin typeface="Roboto-Regular"/>
              </a:rPr>
              <a:t> Problema: algunas tuplas duplicadas (</a:t>
            </a:r>
            <a:r>
              <a:rPr lang="es-PE" sz="1600" dirty="0"/>
              <a:t>5 &lt; </a:t>
            </a:r>
            <a:r>
              <a:rPr lang="es-PE" sz="1600" dirty="0" err="1"/>
              <a:t>salary</a:t>
            </a:r>
            <a:r>
              <a:rPr lang="es-PE" sz="1600" dirty="0"/>
              <a:t> &lt; 10</a:t>
            </a:r>
            <a:r>
              <a:rPr lang="es-PE" sz="1600" dirty="0">
                <a:latin typeface="Roboto-Regular"/>
              </a:rPr>
              <a:t>)</a:t>
            </a:r>
            <a:r>
              <a:rPr lang="es-PE" sz="1600" dirty="0"/>
              <a:t> </a:t>
            </a:r>
            <a:br>
              <a:rPr lang="es-PE" sz="1600" dirty="0"/>
            </a:br>
            <a:endParaRPr lang="es-PE" sz="1600" dirty="0"/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81983" y="2008800"/>
            <a:ext cx="1749217" cy="17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Diseño de base de datos distribuidas</a:t>
            </a:r>
            <a:endParaRPr lang="es-PE" sz="32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7860700" cy="3953992"/>
          </a:xfrm>
        </p:spPr>
        <p:txBody>
          <a:bodyPr/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Propiedades de la fragmentación:</a:t>
            </a:r>
            <a:endParaRPr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Sea</a:t>
            </a:r>
            <a:endParaRPr sz="2000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Las propiedades deseadas para una fragmentación horizontal son: </a:t>
            </a:r>
            <a:endParaRPr sz="2000" dirty="0"/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Completitud</a:t>
            </a:r>
            <a:endParaRPr sz="1600" dirty="0"/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Desarticulación </a:t>
            </a:r>
            <a:endParaRPr sz="1600" dirty="0"/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Reconstrucción</a:t>
            </a:r>
            <a:endParaRPr sz="1600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44212" y="1450801"/>
            <a:ext cx="2526187" cy="368786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19872" y="2305520"/>
            <a:ext cx="3096344" cy="369179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419873" y="2859782"/>
            <a:ext cx="4752528" cy="349022"/>
          </a:xfrm>
          <a:prstGeom prst="rect">
            <a:avLst/>
          </a:prstGeom>
        </p:spPr>
      </p:pic>
      <p:pic>
        <p:nvPicPr>
          <p:cNvPr id="9" name="Imagen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19873" y="3294962"/>
            <a:ext cx="1656184" cy="4007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7428299" cy="37190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400" dirty="0"/>
              <a:t>¿Cómo asegurar la completitud y la desarticulación?</a:t>
            </a:r>
            <a:endParaRPr sz="2400" dirty="0"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000" dirty="0">
                <a:solidFill>
                  <a:srgbClr val="000000"/>
                </a:solidFill>
              </a:rPr>
              <a:t>Verificación manual</a:t>
            </a:r>
            <a:endParaRPr sz="2000" dirty="0"/>
          </a:p>
          <a:p>
            <a:pPr lvl="1">
              <a:defRPr/>
            </a:pPr>
            <a:endParaRPr lang="es-PE" sz="2000" dirty="0">
              <a:solidFill>
                <a:srgbClr val="000000"/>
              </a:solidFill>
            </a:endParaRPr>
          </a:p>
          <a:p>
            <a:pPr marL="939800" lvl="1" indent="-342900">
              <a:buFont typeface="+mj-lt"/>
              <a:buAutoNum type="arabicPeriod" startAt="2"/>
              <a:defRPr/>
            </a:pPr>
            <a:r>
              <a:rPr lang="es-PE" sz="2000" dirty="0">
                <a:solidFill>
                  <a:srgbClr val="000000"/>
                </a:solidFill>
              </a:rPr>
              <a:t>Genera automáticamente fragmentos que cumplan dichas propiedades.</a:t>
            </a:r>
            <a:endParaRPr sz="2000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04001" y="1985593"/>
            <a:ext cx="3888000" cy="4691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s-PE" sz="2400" b="1" dirty="0">
                <a:solidFill>
                  <a:srgbClr val="000000"/>
                </a:solidFill>
              </a:rPr>
              <a:t>Predicados Minterm (Términos Mínimos)</a:t>
            </a:r>
            <a:endParaRPr sz="2400" dirty="0"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000" dirty="0">
                <a:solidFill>
                  <a:srgbClr val="000000"/>
                </a:solidFill>
              </a:rPr>
              <a:t>Considerar los predicados simples utilizados en las consultas.</a:t>
            </a:r>
            <a:endParaRPr sz="2400" dirty="0"/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Ej.:</a:t>
            </a:r>
            <a:endParaRPr sz="1800" dirty="0"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000" dirty="0">
                <a:solidFill>
                  <a:srgbClr val="000000"/>
                </a:solidFill>
              </a:rPr>
              <a:t>Generar todos predicados minterm posibles</a:t>
            </a:r>
            <a:endParaRPr sz="2400" dirty="0"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000" dirty="0">
                <a:solidFill>
                  <a:srgbClr val="000000"/>
                </a:solidFill>
              </a:rPr>
              <a:t>Eliminar los inútiles </a:t>
            </a:r>
            <a:endParaRPr sz="2400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95736" y="1995686"/>
            <a:ext cx="5296950" cy="3167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675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Predicados Minterm</a:t>
            </a: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375676"/>
            <a:ext cx="7632696" cy="30875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503594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Predicados Minterm</a:t>
            </a:r>
            <a:endParaRPr lang="es-PE"/>
          </a:p>
          <a:p>
            <a:pPr>
              <a:defRPr/>
            </a:pP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9511" y="1491630"/>
            <a:ext cx="7753481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503594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Predicados Minterm</a:t>
            </a:r>
            <a:endParaRPr lang="es-PE"/>
          </a:p>
          <a:p>
            <a:pPr>
              <a:defRPr/>
            </a:pPr>
            <a:endParaRPr lang="es-PE"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rcRect b="3834"/>
          <a:stretch/>
        </p:blipFill>
        <p:spPr bwMode="auto">
          <a:xfrm>
            <a:off x="179512" y="1316203"/>
            <a:ext cx="7776864" cy="34516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675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Predicados Minterm</a:t>
            </a:r>
            <a:endParaRPr lang="es-PE"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95941" y="1491630"/>
            <a:ext cx="7570628" cy="30414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675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Predicados Minterm</a:t>
            </a: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082" y="1563638"/>
            <a:ext cx="7905255" cy="29312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675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Predicados Minterm</a:t>
            </a:r>
            <a:endParaRPr lang="es-PE"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7504" y="1377958"/>
            <a:ext cx="7716759" cy="31955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108235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Predicados Minterm</a:t>
            </a:r>
            <a:endParaRPr lang="es-PE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Fragmentos finales</a:t>
            </a:r>
            <a:endParaRPr sz="2000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7199" y="1932360"/>
            <a:ext cx="5392801" cy="2083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Diseño de BDD</a:t>
            </a:r>
            <a:endParaRPr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s-PE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es-PE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Marcador de texto 2"/>
          <p:cNvSpPr>
            <a:spLocks/>
          </p:cNvSpPr>
          <p:nvPr/>
        </p:nvSpPr>
        <p:spPr bwMode="auto">
          <a:xfrm>
            <a:off x="259200" y="850006"/>
            <a:ext cx="8725500" cy="410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17500" algn="l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r>
              <a:rPr lang="es-PE" b="1">
                <a:solidFill>
                  <a:srgbClr val="000000"/>
                </a:solidFill>
                <a:latin typeface="TimesNewRomanPS-BoldMT"/>
              </a:rPr>
              <a:t>Fragmentar: </a:t>
            </a:r>
            <a:r>
              <a:rPr lang="es-PE">
                <a:solidFill>
                  <a:srgbClr val="000000"/>
                </a:solidFill>
                <a:latin typeface="TimesNewRomanPSMT"/>
              </a:rPr>
              <a:t>decidir dónde situar las partes de la BDD</a:t>
            </a:r>
            <a:endParaRPr/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Se puede plantear dos enfoques</a:t>
            </a:r>
            <a:endParaRPr/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Bottom-up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Ya existen multiples base de datos (en diferentes sitios)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A uno individual 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No hay problemas de diseño!!</a:t>
            </a:r>
            <a:endParaRPr/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Top-down</a:t>
            </a:r>
          </a:p>
          <a:p>
            <a:pPr lvl="3">
              <a:lnSpc>
                <a:spcPct val="100000"/>
              </a:lnSpc>
              <a:spcBef>
                <a:spcPts val="1199"/>
              </a:spcBef>
              <a:defRPr/>
            </a:pPr>
            <a:r>
              <a:rPr lang="es-PE">
                <a:solidFill>
                  <a:srgbClr val="000000"/>
                </a:solidFill>
              </a:rPr>
              <a:t>Comience con una pizarra en blanco (desde cero)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Similar al diseño centralizado de DB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Se presentan problemas de diseño!!</a:t>
            </a:r>
            <a:r>
              <a:rPr lang="en-US">
                <a:solidFill>
                  <a:srgbClr val="000000"/>
                </a:solidFill>
              </a:rPr>
              <a:t> </a:t>
            </a:r>
            <a:br>
              <a:rPr lang="en-US"/>
            </a:br>
            <a:br>
              <a:rPr lang="es-PE"/>
            </a:br>
            <a:endParaRPr lang="es-P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148732" cy="26578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400" b="1" dirty="0">
                <a:solidFill>
                  <a:srgbClr val="000000"/>
                </a:solidFill>
              </a:rPr>
              <a:t>Predicados Minterm</a:t>
            </a:r>
            <a:endParaRPr lang="es-PE" sz="2400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La eliminación de fragmentos inútiles depende de la </a:t>
            </a:r>
            <a:r>
              <a:rPr lang="es-PE" b="1" i="1" dirty="0">
                <a:solidFill>
                  <a:srgbClr val="000000"/>
                </a:solidFill>
              </a:rPr>
              <a:t>semántica de la aplicación</a:t>
            </a:r>
            <a:r>
              <a:rPr lang="es-PE" dirty="0">
                <a:solidFill>
                  <a:srgbClr val="000000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 	</a:t>
            </a:r>
            <a:endParaRPr sz="2000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Ejercicio: si la ubicación podría ser distinta de A o B, ¿Qué fragmentos se debería agregar?: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148732" cy="26578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400" b="1" dirty="0">
                <a:solidFill>
                  <a:srgbClr val="000000"/>
                </a:solidFill>
              </a:rPr>
              <a:t>Predicados Minterm</a:t>
            </a:r>
            <a:endParaRPr lang="es-PE" sz="2400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La eliminación de fragmentos inútiles depende de la </a:t>
            </a:r>
            <a:r>
              <a:rPr lang="es-PE" b="1" i="1" dirty="0">
                <a:solidFill>
                  <a:srgbClr val="000000"/>
                </a:solidFill>
              </a:rPr>
              <a:t>semántica de la aplicación</a:t>
            </a:r>
            <a:r>
              <a:rPr lang="es-PE" dirty="0">
                <a:solidFill>
                  <a:srgbClr val="000000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 	</a:t>
            </a:r>
            <a:endParaRPr sz="2000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Ejercicio: si la ubicación podría ser distinta de A o B, ¿Qué fragmentos se debería agregar?:</a:t>
            </a: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2401" y="3155558"/>
            <a:ext cx="6238798" cy="9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21537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Predicados Minterm</a:t>
            </a:r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¿Por qué funciona esta técnica?</a:t>
            </a:r>
            <a:endParaRPr sz="2000" dirty="0"/>
          </a:p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Para ilustrar, consideremos las predicados simples p</a:t>
            </a:r>
            <a:r>
              <a:rPr lang="es-PE" baseline="-25000" dirty="0">
                <a:solidFill>
                  <a:srgbClr val="000000"/>
                </a:solidFill>
              </a:rPr>
              <a:t>1</a:t>
            </a:r>
            <a:r>
              <a:rPr lang="es-PE" dirty="0">
                <a:solidFill>
                  <a:srgbClr val="000000"/>
                </a:solidFill>
              </a:rPr>
              <a:t>, p</a:t>
            </a:r>
            <a:r>
              <a:rPr lang="es-PE" baseline="-25000" dirty="0">
                <a:solidFill>
                  <a:srgbClr val="000000"/>
                </a:solidFill>
              </a:rPr>
              <a:t>2</a:t>
            </a:r>
            <a:r>
              <a:rPr lang="es-PE" dirty="0">
                <a:solidFill>
                  <a:srgbClr val="000000"/>
                </a:solidFill>
              </a:rPr>
              <a:t>, p</a:t>
            </a:r>
            <a:r>
              <a:rPr lang="es-PE" baseline="-25000" dirty="0">
                <a:solidFill>
                  <a:srgbClr val="000000"/>
                </a:solidFill>
              </a:rPr>
              <a:t>3</a:t>
            </a:r>
            <a:r>
              <a:rPr lang="es-PE" dirty="0">
                <a:solidFill>
                  <a:srgbClr val="000000"/>
                </a:solidFill>
              </a:rPr>
              <a:t>, p</a:t>
            </a:r>
            <a:r>
              <a:rPr lang="es-PE" baseline="-25000" dirty="0">
                <a:solidFill>
                  <a:srgbClr val="000000"/>
                </a:solidFill>
              </a:rPr>
              <a:t>4</a:t>
            </a:r>
            <a:endParaRPr sz="2000" dirty="0"/>
          </a:p>
          <a:p>
            <a:pPr lvl="1">
              <a:defRPr/>
            </a:pPr>
            <a:r>
              <a:rPr lang="en-US" dirty="0" err="1">
                <a:solidFill>
                  <a:srgbClr val="000000"/>
                </a:solidFill>
              </a:rPr>
              <a:t>Predicados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Minterm</a:t>
            </a:r>
            <a:r>
              <a:rPr lang="en-US" dirty="0">
                <a:solidFill>
                  <a:srgbClr val="000000"/>
                </a:solidFill>
              </a:rPr>
              <a:t>: </a:t>
            </a:r>
            <a:br>
              <a:rPr lang="en-US" sz="1600" dirty="0">
                <a:solidFill>
                  <a:srgbClr val="000000"/>
                </a:solidFill>
              </a:rPr>
            </a:br>
            <a:endParaRPr lang="es-PE" sz="1600" dirty="0">
              <a:solidFill>
                <a:srgbClr val="0000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11760" y="2931790"/>
            <a:ext cx="4535925" cy="17347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801193"/>
          </a:xfrm>
        </p:spPr>
        <p:txBody>
          <a:bodyPr/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Predicados Minterm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</a:rPr>
              <a:t>(1) ¿</a:t>
            </a:r>
            <a:r>
              <a:rPr lang="en-US" dirty="0" err="1">
                <a:solidFill>
                  <a:srgbClr val="000000"/>
                </a:solidFill>
              </a:rPr>
              <a:t>Completitud</a:t>
            </a:r>
            <a:r>
              <a:rPr lang="en-US" dirty="0">
                <a:solidFill>
                  <a:srgbClr val="000000"/>
                </a:solidFill>
              </a:rPr>
              <a:t>?</a:t>
            </a:r>
            <a:endParaRPr sz="2000" dirty="0"/>
          </a:p>
          <a:p>
            <a:pPr lvl="2">
              <a:defRPr/>
            </a:pPr>
            <a:r>
              <a:rPr lang="en-US" sz="1800" dirty="0">
                <a:solidFill>
                  <a:srgbClr val="000000"/>
                </a:solidFill>
              </a:rPr>
              <a:t>                          es </a:t>
            </a:r>
            <a:r>
              <a:rPr lang="en-US" sz="1800" dirty="0" err="1">
                <a:solidFill>
                  <a:srgbClr val="000000"/>
                </a:solidFill>
              </a:rPr>
              <a:t>verdadero</a:t>
            </a:r>
            <a:r>
              <a:rPr lang="en-US" sz="1800" dirty="0">
                <a:solidFill>
                  <a:srgbClr val="000000"/>
                </a:solidFill>
              </a:rPr>
              <a:t> o </a:t>
            </a:r>
            <a:r>
              <a:rPr lang="en-US" sz="1800" dirty="0" err="1">
                <a:solidFill>
                  <a:srgbClr val="000000"/>
                </a:solidFill>
              </a:rPr>
              <a:t>falso</a:t>
            </a:r>
            <a:endParaRPr lang="en-US" sz="1800" dirty="0">
              <a:solidFill>
                <a:srgbClr val="000000"/>
              </a:solidFill>
            </a:endParaRPr>
          </a:p>
          <a:p>
            <a:pPr lvl="2">
              <a:defRPr/>
            </a:pPr>
            <a:r>
              <a:rPr lang="en-US" sz="1800" dirty="0" err="1">
                <a:solidFill>
                  <a:srgbClr val="000000"/>
                </a:solidFill>
              </a:rPr>
              <a:t>Digamos</a:t>
            </a:r>
            <a:r>
              <a:rPr lang="en-US" sz="1800" dirty="0">
                <a:solidFill>
                  <a:srgbClr val="000000"/>
                </a:solidFill>
              </a:rPr>
              <a:t> que, </a:t>
            </a:r>
            <a:r>
              <a:rPr lang="es-PE" sz="1800" dirty="0">
                <a:solidFill>
                  <a:srgbClr val="000000"/>
                </a:solidFill>
              </a:rPr>
              <a:t>p</a:t>
            </a:r>
            <a:r>
              <a:rPr lang="es-PE" sz="1800" baseline="-25000" dirty="0">
                <a:solidFill>
                  <a:srgbClr val="000000"/>
                </a:solidFill>
              </a:rPr>
              <a:t>1</a:t>
            </a:r>
            <a:r>
              <a:rPr lang="es-PE" sz="1800" dirty="0">
                <a:solidFill>
                  <a:srgbClr val="000000"/>
                </a:solidFill>
              </a:rPr>
              <a:t>(t) y p</a:t>
            </a:r>
            <a:r>
              <a:rPr lang="es-PE" sz="1800" baseline="-25000" dirty="0">
                <a:solidFill>
                  <a:srgbClr val="000000"/>
                </a:solidFill>
              </a:rPr>
              <a:t>2</a:t>
            </a:r>
            <a:r>
              <a:rPr lang="es-PE" sz="1800" dirty="0">
                <a:solidFill>
                  <a:srgbClr val="000000"/>
                </a:solidFill>
              </a:rPr>
              <a:t>(t) son verdaderos,  p</a:t>
            </a:r>
            <a:r>
              <a:rPr lang="es-PE" sz="1800" baseline="-25000" dirty="0">
                <a:solidFill>
                  <a:srgbClr val="000000"/>
                </a:solidFill>
              </a:rPr>
              <a:t>3</a:t>
            </a:r>
            <a:r>
              <a:rPr lang="es-PE" sz="1800" dirty="0">
                <a:solidFill>
                  <a:srgbClr val="000000"/>
                </a:solidFill>
              </a:rPr>
              <a:t>(t) y p</a:t>
            </a:r>
            <a:r>
              <a:rPr lang="es-PE" sz="1800" baseline="-25000" dirty="0">
                <a:solidFill>
                  <a:srgbClr val="000000"/>
                </a:solidFill>
              </a:rPr>
              <a:t>4</a:t>
            </a:r>
            <a:r>
              <a:rPr lang="es-PE" sz="1800" dirty="0">
                <a:solidFill>
                  <a:srgbClr val="000000"/>
                </a:solidFill>
              </a:rPr>
              <a:t>(t) son falsos</a:t>
            </a:r>
            <a:endParaRPr lang="es-PE" sz="1800" baseline="-25000" dirty="0">
              <a:solidFill>
                <a:srgbClr val="000000"/>
              </a:solidFill>
            </a:endParaRPr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Entonces t está en el fragmento con predicado</a:t>
            </a:r>
            <a:br>
              <a:rPr lang="en-US" sz="1600" dirty="0">
                <a:solidFill>
                  <a:srgbClr val="000000"/>
                </a:solidFill>
              </a:rPr>
            </a:br>
            <a:endParaRPr lang="es-PE" sz="1600" dirty="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02126" y="1934287"/>
            <a:ext cx="1317744" cy="297713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75856" y="3291830"/>
            <a:ext cx="2122795" cy="3176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801193"/>
          </a:xfrm>
        </p:spPr>
        <p:txBody>
          <a:bodyPr/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Predicados Minterm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</a:rPr>
              <a:t>(1) ¿</a:t>
            </a:r>
            <a:r>
              <a:rPr lang="es-PE" dirty="0">
                <a:solidFill>
                  <a:srgbClr val="000000"/>
                </a:solidFill>
              </a:rPr>
              <a:t> Desarticulación</a:t>
            </a:r>
            <a:r>
              <a:rPr lang="en-US" dirty="0">
                <a:solidFill>
                  <a:srgbClr val="000000"/>
                </a:solidFill>
              </a:rPr>
              <a:t>?</a:t>
            </a:r>
            <a:endParaRPr sz="2000" dirty="0"/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Digamos que t está en el fragmento con predicado</a:t>
            </a:r>
            <a:endParaRPr sz="1600" dirty="0"/>
          </a:p>
          <a:p>
            <a:pPr lvl="2">
              <a:defRPr/>
            </a:pPr>
            <a:r>
              <a:rPr lang="fr-FR" sz="1600" dirty="0" err="1">
                <a:solidFill>
                  <a:srgbClr val="000000"/>
                </a:solidFill>
              </a:rPr>
              <a:t>Entonces</a:t>
            </a:r>
            <a:r>
              <a:rPr lang="fr-FR" sz="1600" dirty="0">
                <a:solidFill>
                  <a:srgbClr val="000000"/>
                </a:solidFill>
              </a:rPr>
              <a:t> p</a:t>
            </a:r>
            <a:r>
              <a:rPr lang="fr-FR" sz="1600" baseline="-25000" dirty="0">
                <a:solidFill>
                  <a:srgbClr val="000000"/>
                </a:solidFill>
              </a:rPr>
              <a:t>1</a:t>
            </a:r>
            <a:r>
              <a:rPr lang="fr-FR" sz="1600" dirty="0">
                <a:solidFill>
                  <a:srgbClr val="000000"/>
                </a:solidFill>
              </a:rPr>
              <a:t>(t) y p</a:t>
            </a:r>
            <a:r>
              <a:rPr lang="fr-FR" sz="1600" baseline="-25000" dirty="0">
                <a:solidFill>
                  <a:srgbClr val="000000"/>
                </a:solidFill>
              </a:rPr>
              <a:t>2</a:t>
            </a:r>
            <a:r>
              <a:rPr lang="fr-FR" sz="1600" dirty="0">
                <a:solidFill>
                  <a:srgbClr val="000000"/>
                </a:solidFill>
              </a:rPr>
              <a:t>(t) son </a:t>
            </a:r>
            <a:r>
              <a:rPr lang="fr-FR" sz="1600" dirty="0" err="1">
                <a:solidFill>
                  <a:srgbClr val="000000"/>
                </a:solidFill>
              </a:rPr>
              <a:t>verdaderas</a:t>
            </a:r>
            <a:r>
              <a:rPr lang="fr-FR" sz="1600" dirty="0">
                <a:solidFill>
                  <a:srgbClr val="000000"/>
                </a:solidFill>
              </a:rPr>
              <a:t>; p</a:t>
            </a:r>
            <a:r>
              <a:rPr lang="fr-FR" sz="1600" baseline="-25000" dirty="0">
                <a:solidFill>
                  <a:srgbClr val="000000"/>
                </a:solidFill>
              </a:rPr>
              <a:t>3</a:t>
            </a:r>
            <a:r>
              <a:rPr lang="fr-FR" sz="1600" dirty="0">
                <a:solidFill>
                  <a:srgbClr val="000000"/>
                </a:solidFill>
              </a:rPr>
              <a:t>(t) y p</a:t>
            </a:r>
            <a:r>
              <a:rPr lang="fr-FR" sz="1600" baseline="-25000" dirty="0">
                <a:solidFill>
                  <a:srgbClr val="000000"/>
                </a:solidFill>
              </a:rPr>
              <a:t>4</a:t>
            </a:r>
            <a:r>
              <a:rPr lang="fr-FR" sz="1600" dirty="0">
                <a:solidFill>
                  <a:srgbClr val="000000"/>
                </a:solidFill>
              </a:rPr>
              <a:t>(t) son </a:t>
            </a:r>
            <a:r>
              <a:rPr lang="fr-FR" sz="1600" dirty="0" err="1">
                <a:solidFill>
                  <a:srgbClr val="000000"/>
                </a:solidFill>
              </a:rPr>
              <a:t>falsas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endParaRPr sz="1600" dirty="0"/>
          </a:p>
          <a:p>
            <a:pPr lvl="2">
              <a:defRPr/>
            </a:pPr>
            <a:r>
              <a:rPr lang="es-PE" sz="1800" dirty="0">
                <a:solidFill>
                  <a:srgbClr val="000000"/>
                </a:solidFill>
              </a:rPr>
              <a:t>No hay otro fragmento en el que pueda estar t.</a:t>
            </a:r>
            <a:br>
              <a:rPr lang="en-US" sz="1600" dirty="0">
                <a:solidFill>
                  <a:srgbClr val="000000"/>
                </a:solidFill>
              </a:rPr>
            </a:b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16216" y="1923678"/>
            <a:ext cx="2122795" cy="3176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28018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Predicados Minterm: Resumen</a:t>
            </a:r>
            <a:endParaRPr dirty="0"/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</a:rPr>
              <a:t>Dado un conjunto de </a:t>
            </a:r>
            <a:r>
              <a:rPr lang="en-US" dirty="0" err="1">
                <a:solidFill>
                  <a:srgbClr val="000000"/>
                </a:solidFill>
              </a:rPr>
              <a:t>predicados</a:t>
            </a:r>
            <a:r>
              <a:rPr lang="en-US" dirty="0">
                <a:solidFill>
                  <a:srgbClr val="000000"/>
                </a:solidFill>
              </a:rPr>
              <a:t> simples P = { p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p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 …, </a:t>
            </a:r>
            <a:r>
              <a:rPr lang="en-US" dirty="0" err="1">
                <a:solidFill>
                  <a:srgbClr val="000000"/>
                </a:solidFill>
              </a:rPr>
              <a:t>p</a:t>
            </a:r>
            <a:r>
              <a:rPr lang="en-US" baseline="-25000" dirty="0" err="1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},</a:t>
            </a:r>
            <a:endParaRPr sz="2000" dirty="0"/>
          </a:p>
          <a:p>
            <a:pPr lvl="2">
              <a:defRPr/>
            </a:pPr>
            <a:r>
              <a:rPr lang="en-US" sz="2000" dirty="0">
                <a:solidFill>
                  <a:srgbClr val="000000"/>
                </a:solidFill>
              </a:rPr>
              <a:t>Los </a:t>
            </a:r>
            <a:r>
              <a:rPr lang="en-US" sz="2000" dirty="0" err="1">
                <a:solidFill>
                  <a:srgbClr val="000000"/>
                </a:solidFill>
              </a:rPr>
              <a:t>predicados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minterms</a:t>
            </a:r>
            <a:r>
              <a:rPr lang="en-US" sz="2000" dirty="0">
                <a:solidFill>
                  <a:srgbClr val="000000"/>
                </a:solidFill>
              </a:rPr>
              <a:t> son:</a:t>
            </a:r>
            <a:endParaRPr sz="1600" dirty="0"/>
          </a:p>
          <a:p>
            <a:pPr lvl="2">
              <a:defRPr/>
            </a:pP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donde</a:t>
            </a:r>
            <a:r>
              <a:rPr lang="en-US" sz="2000" dirty="0">
                <a:solidFill>
                  <a:srgbClr val="000000"/>
                </a:solidFill>
              </a:rPr>
              <a:t> p</a:t>
            </a:r>
            <a:r>
              <a:rPr lang="en-US" sz="2000" baseline="-25000" dirty="0">
                <a:solidFill>
                  <a:srgbClr val="000000"/>
                </a:solidFill>
              </a:rPr>
              <a:t>k</a:t>
            </a:r>
            <a:r>
              <a:rPr lang="en-US" sz="2000" baseline="30000" dirty="0">
                <a:solidFill>
                  <a:srgbClr val="000000"/>
                </a:solidFill>
              </a:rPr>
              <a:t>*</a:t>
            </a:r>
            <a:r>
              <a:rPr lang="en-US" sz="2000" dirty="0">
                <a:solidFill>
                  <a:srgbClr val="000000"/>
                </a:solidFill>
              </a:rPr>
              <a:t>  es o bien p</a:t>
            </a:r>
            <a:r>
              <a:rPr lang="en-US" sz="2000" baseline="-25000" dirty="0">
                <a:solidFill>
                  <a:srgbClr val="000000"/>
                </a:solidFill>
              </a:rPr>
              <a:t>k</a:t>
            </a:r>
            <a:r>
              <a:rPr lang="en-US" sz="2000" dirty="0">
                <a:solidFill>
                  <a:srgbClr val="000000"/>
                </a:solidFill>
              </a:rPr>
              <a:t> o ¬p</a:t>
            </a:r>
            <a:r>
              <a:rPr lang="en-US" sz="2000" baseline="-25000" dirty="0">
                <a:solidFill>
                  <a:srgbClr val="000000"/>
                </a:solidFill>
              </a:rPr>
              <a:t>k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27784" y="2859782"/>
            <a:ext cx="2772000" cy="507620"/>
          </a:xfrm>
          <a:prstGeom prst="rect">
            <a:avLst/>
          </a:prstGeom>
        </p:spPr>
      </p:pic>
      <p:sp>
        <p:nvSpPr>
          <p:cNvPr id="7" name="Rectángulo 4"/>
          <p:cNvSpPr/>
          <p:nvPr/>
        </p:nvSpPr>
        <p:spPr bwMode="auto">
          <a:xfrm>
            <a:off x="799200" y="3872540"/>
            <a:ext cx="7384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Roboto-Regular"/>
              </a:rPr>
              <a:t> Los </a:t>
            </a:r>
            <a:r>
              <a:rPr lang="en-US" sz="1600" dirty="0" err="1">
                <a:latin typeface="Roboto-Regular"/>
              </a:rPr>
              <a:t>fragmentos</a:t>
            </a:r>
            <a:r>
              <a:rPr lang="en-US" sz="1600" dirty="0">
                <a:latin typeface="Roboto-Regular"/>
              </a:rPr>
              <a:t> </a:t>
            </a:r>
            <a:r>
              <a:rPr lang="en-US" sz="1600" dirty="0" err="1">
                <a:latin typeface="RobotoSlab-Light"/>
              </a:rPr>
              <a:t>σ</a:t>
            </a:r>
            <a:r>
              <a:rPr lang="en-US" sz="1200" dirty="0" err="1">
                <a:latin typeface="RobotoSlab-Light"/>
              </a:rPr>
              <a:t>m</a:t>
            </a:r>
            <a:r>
              <a:rPr lang="en-US" sz="1600" dirty="0" err="1">
                <a:latin typeface="RobotoSlab-Light"/>
              </a:rPr>
              <a:t>R</a:t>
            </a:r>
            <a:r>
              <a:rPr lang="en-US" sz="1600" dirty="0">
                <a:latin typeface="RobotoSlab-Light"/>
              </a:rPr>
              <a:t> para </a:t>
            </a:r>
            <a:r>
              <a:rPr lang="en-US" sz="1600" dirty="0" err="1">
                <a:latin typeface="RobotoSlab-Light"/>
              </a:rPr>
              <a:t>todo</a:t>
            </a:r>
            <a:r>
              <a:rPr lang="en-US" sz="1600" dirty="0">
                <a:latin typeface="Roboto-Regular"/>
              </a:rPr>
              <a:t> </a:t>
            </a:r>
            <a:r>
              <a:rPr lang="en-US" sz="1600" dirty="0">
                <a:latin typeface="RobotoSlab-Light"/>
              </a:rPr>
              <a:t>m </a:t>
            </a:r>
            <a:r>
              <a:rPr lang="en-US" sz="1600" dirty="0">
                <a:latin typeface="MS-Mincho"/>
              </a:rPr>
              <a:t>∈ </a:t>
            </a:r>
            <a:r>
              <a:rPr lang="en-US" sz="1600" dirty="0">
                <a:latin typeface="RobotoSlab-Light"/>
              </a:rPr>
              <a:t>M </a:t>
            </a:r>
            <a:r>
              <a:rPr lang="en-US" sz="1600" dirty="0">
                <a:latin typeface="Roboto-Regular"/>
              </a:rPr>
              <a:t>son </a:t>
            </a:r>
            <a:r>
              <a:rPr lang="en-US" sz="1600" dirty="0" err="1">
                <a:latin typeface="Roboto-Regular"/>
              </a:rPr>
              <a:t>completos</a:t>
            </a:r>
            <a:r>
              <a:rPr lang="en-US" sz="1600" dirty="0">
                <a:latin typeface="Roboto-Regular"/>
              </a:rPr>
              <a:t> y </a:t>
            </a:r>
            <a:r>
              <a:rPr lang="en-US" sz="1600" dirty="0" err="1">
                <a:latin typeface="Roboto-Regular"/>
              </a:rPr>
              <a:t>desarticulados</a:t>
            </a:r>
            <a:r>
              <a:rPr lang="en-US" sz="1600" dirty="0">
                <a:latin typeface="Roboto-Regular"/>
              </a:rPr>
              <a:t>.</a:t>
            </a:r>
            <a:endParaRPr lang="es-P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12019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Patrones de Acceso Coincidentes</a:t>
            </a:r>
            <a:endParaRPr dirty="0"/>
          </a:p>
          <a:p>
            <a:pPr lvl="1">
              <a:defRPr/>
            </a:pPr>
            <a:r>
              <a:rPr lang="es-PE" sz="1600" i="1" dirty="0">
                <a:solidFill>
                  <a:srgbClr val="000000"/>
                </a:solidFill>
              </a:rPr>
              <a:t>Otra propiedad de fragmentación deseada.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67744" y="2277953"/>
            <a:ext cx="3066869" cy="197724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241541" y="2851077"/>
            <a:ext cx="219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600" dirty="0"/>
              <a:t>Frecuentemente son accedidos de manera conjunta.</a:t>
            </a:r>
            <a:endParaRPr dirty="0"/>
          </a:p>
        </p:txBody>
      </p:sp>
      <p:sp>
        <p:nvSpPr>
          <p:cNvPr id="8" name="Rectángulo 7"/>
          <p:cNvSpPr/>
          <p:nvPr/>
        </p:nvSpPr>
        <p:spPr bwMode="auto">
          <a:xfrm>
            <a:off x="5318323" y="2974186"/>
            <a:ext cx="2900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 dirty="0"/>
              <a:t>Entonces tratar de colocarlos </a:t>
            </a:r>
            <a:endParaRPr dirty="0"/>
          </a:p>
          <a:p>
            <a:pPr>
              <a:defRPr/>
            </a:pPr>
            <a:r>
              <a:rPr lang="es-PE" sz="1600" dirty="0"/>
              <a:t>en el mismo fragmento.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009993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Patrones de Acceso Coincidentes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Tomemos el ejemplo definido anteriormente:</a:t>
            </a:r>
            <a:endParaRPr/>
          </a:p>
          <a:p>
            <a:pPr lvl="1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2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n-US" baseline="-25000">
              <a:solidFill>
                <a:srgbClr val="000000"/>
              </a:solidFill>
            </a:endParaRPr>
          </a:p>
          <a:p>
            <a:pPr marL="1511300" lvl="3" indent="0">
              <a:buNone/>
              <a:defRPr/>
            </a:pPr>
            <a:br>
              <a:rPr lang="en-US" sz="1800">
                <a:solidFill>
                  <a:srgbClr val="000000"/>
                </a:solidFill>
              </a:rPr>
            </a:b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84863" y="1923787"/>
            <a:ext cx="3762338" cy="368857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15616" y="2787774"/>
            <a:ext cx="6452603" cy="10999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4009993"/>
          </a:xfrm>
        </p:spPr>
        <p:txBody>
          <a:bodyPr/>
          <a:lstStyle/>
          <a:p>
            <a:pPr>
              <a:defRPr/>
            </a:pPr>
            <a:r>
              <a:rPr lang="es-PE" b="1">
                <a:solidFill>
                  <a:srgbClr val="000000"/>
                </a:solidFill>
              </a:rPr>
              <a:t>Patrones de Acceso Coincidentes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Consideremos las siguientes opciones de fragmentación:</a:t>
            </a:r>
            <a:endParaRPr/>
          </a:p>
          <a:p>
            <a:pPr lvl="1"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2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n-US" baseline="-25000">
              <a:solidFill>
                <a:srgbClr val="000000"/>
              </a:solidFill>
            </a:endParaRPr>
          </a:p>
          <a:p>
            <a:pPr marL="1511300" lvl="3" indent="0">
              <a:buNone/>
              <a:defRPr/>
            </a:pPr>
            <a:br>
              <a:rPr lang="en-US" sz="1800">
                <a:solidFill>
                  <a:srgbClr val="000000"/>
                </a:solidFill>
              </a:rPr>
            </a:b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6" name="Imagen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03200" y="2017629"/>
            <a:ext cx="4987912" cy="266518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1505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b="1" dirty="0">
                <a:solidFill>
                  <a:srgbClr val="000000"/>
                </a:solidFill>
              </a:rPr>
              <a:t>Patrones de Acceso Coincidentes</a:t>
            </a:r>
            <a:endParaRPr dirty="0"/>
          </a:p>
          <a:p>
            <a:pPr lvl="1">
              <a:defRPr/>
            </a:pPr>
            <a:r>
              <a:rPr lang="es-PE" sz="1800" dirty="0">
                <a:solidFill>
                  <a:srgbClr val="000000"/>
                </a:solidFill>
              </a:rPr>
              <a:t>Consideremos las siguientes opciones de fragmentación:</a:t>
            </a:r>
            <a:br>
              <a:rPr lang="en-US" sz="1800" dirty="0">
                <a:solidFill>
                  <a:srgbClr val="000000"/>
                </a:solidFill>
              </a:rPr>
            </a:b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3571" y="2097957"/>
            <a:ext cx="4261229" cy="2501371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21882" y="2097957"/>
            <a:ext cx="3051081" cy="1026750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36671" y="3942331"/>
            <a:ext cx="1645206" cy="656997"/>
          </a:xfrm>
          <a:prstGeom prst="rect">
            <a:avLst/>
          </a:prstGeom>
        </p:spPr>
      </p:pic>
      <p:cxnSp>
        <p:nvCxnSpPr>
          <p:cNvPr id="9" name="Conector recto de flecha 7"/>
          <p:cNvCxnSpPr>
            <a:cxnSpLocks/>
          </p:cNvCxnSpPr>
          <p:nvPr/>
        </p:nvCxnSpPr>
        <p:spPr bwMode="auto">
          <a:xfrm>
            <a:off x="6372200" y="3196118"/>
            <a:ext cx="7200" cy="525600"/>
          </a:xfrm>
          <a:prstGeom prst="straightConnector1">
            <a:avLst/>
          </a:prstGeom>
          <a:ln w="28575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Diseño de BDD</a:t>
            </a:r>
            <a:endParaRPr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s-PE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es-PE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Marcador de texto 2"/>
          <p:cNvSpPr>
            <a:spLocks/>
          </p:cNvSpPr>
          <p:nvPr/>
        </p:nvSpPr>
        <p:spPr bwMode="auto">
          <a:xfrm>
            <a:off x="259200" y="669600"/>
            <a:ext cx="87255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17500" algn="l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 b="1" dirty="0" err="1">
                <a:solidFill>
                  <a:srgbClr val="100700"/>
                </a:solidFill>
              </a:rPr>
              <a:t>Bottom</a:t>
            </a:r>
            <a:r>
              <a:rPr lang="es-PE" b="1" dirty="0">
                <a:solidFill>
                  <a:srgbClr val="100700"/>
                </a:solidFill>
              </a:rPr>
              <a:t>-up</a:t>
            </a:r>
            <a:endParaRPr dirty="0"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endParaRPr lang="es-PE" dirty="0">
              <a:solidFill>
                <a:srgbClr val="100700"/>
              </a:solidFill>
            </a:endParaRPr>
          </a:p>
          <a:p>
            <a:pPr marL="1511300" lvl="3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br>
              <a:rPr lang="en-US" dirty="0">
                <a:solidFill>
                  <a:srgbClr val="100700"/>
                </a:solidFill>
              </a:rPr>
            </a:br>
            <a:br>
              <a:rPr lang="es-PE" dirty="0">
                <a:solidFill>
                  <a:srgbClr val="100700"/>
                </a:solidFill>
              </a:rPr>
            </a:br>
            <a:endParaRPr lang="es-PE" dirty="0">
              <a:solidFill>
                <a:srgbClr val="100700"/>
              </a:solidFill>
            </a:endParaRPr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757600" y="1118446"/>
            <a:ext cx="5263200" cy="370866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308989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PE" sz="2000" dirty="0">
                <a:solidFill>
                  <a:srgbClr val="000000"/>
                </a:solidFill>
              </a:rPr>
              <a:t>Sean las relaciones:</a:t>
            </a:r>
          </a:p>
          <a:p>
            <a:pPr>
              <a:defRPr/>
            </a:pPr>
            <a:endParaRPr lang="es-PE" sz="2000" dirty="0">
              <a:solidFill>
                <a:srgbClr val="000000"/>
              </a:solidFill>
            </a:endParaRPr>
          </a:p>
          <a:p>
            <a:pPr>
              <a:defRPr/>
            </a:pPr>
            <a:endParaRPr lang="es-PE" sz="2000" dirty="0">
              <a:solidFill>
                <a:srgbClr val="000000"/>
              </a:solidFill>
            </a:endParaRPr>
          </a:p>
          <a:p>
            <a:pPr>
              <a:defRPr/>
            </a:pPr>
            <a:endParaRPr lang="es-ES" dirty="0"/>
          </a:p>
          <a:p>
            <a:pPr>
              <a:defRPr/>
            </a:pPr>
            <a:endParaRPr lang="es-ES" dirty="0"/>
          </a:p>
          <a:p>
            <a:pPr>
              <a:defRPr/>
            </a:pPr>
            <a:endParaRPr dirty="0"/>
          </a:p>
          <a:p>
            <a:pPr lvl="1">
              <a:defRPr/>
            </a:pPr>
            <a:r>
              <a:rPr lang="es-PE" sz="1600" dirty="0">
                <a:solidFill>
                  <a:srgbClr val="000000"/>
                </a:solidFill>
              </a:rPr>
              <a:t>  Una </a:t>
            </a:r>
            <a:r>
              <a:rPr lang="es-PE" sz="1600" b="1" dirty="0">
                <a:solidFill>
                  <a:srgbClr val="000000"/>
                </a:solidFill>
              </a:rPr>
              <a:t>consulta común </a:t>
            </a:r>
            <a:r>
              <a:rPr lang="es-PE" sz="1600" dirty="0">
                <a:solidFill>
                  <a:srgbClr val="000000"/>
                </a:solidFill>
              </a:rPr>
              <a:t>para tareas:</a:t>
            </a:r>
            <a:endParaRPr dirty="0"/>
          </a:p>
          <a:p>
            <a:pPr lvl="2">
              <a:defRPr/>
            </a:pPr>
            <a:r>
              <a:rPr lang="es-PE" sz="1600" dirty="0">
                <a:solidFill>
                  <a:srgbClr val="000000"/>
                </a:solidFill>
              </a:rPr>
              <a:t>Dado el nombre del empleado, listar las tareas en las que trabaja.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11113" y="1568397"/>
            <a:ext cx="3392588" cy="595102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60713" y="2390198"/>
            <a:ext cx="1541028" cy="30260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1520" y="1261941"/>
            <a:ext cx="7688839" cy="253394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7544" y="987574"/>
            <a:ext cx="7372736" cy="25830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0F3C5E-17CA-4298-88AB-CBA51CF03931}"/>
              </a:ext>
            </a:extLst>
          </p:cNvPr>
          <p:cNvSpPr txBox="1"/>
          <p:nvPr/>
        </p:nvSpPr>
        <p:spPr>
          <a:xfrm>
            <a:off x="2699792" y="458541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¿Cómo es el </a:t>
            </a:r>
            <a:r>
              <a:rPr lang="es-ES" dirty="0" err="1">
                <a:solidFill>
                  <a:srgbClr val="FF0000"/>
                </a:solidFill>
              </a:rPr>
              <a:t>semijoin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PE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⋉</a:t>
            </a:r>
            <a:r>
              <a:rPr lang="es-ES" dirty="0">
                <a:solidFill>
                  <a:srgbClr val="FF0000"/>
                </a:solidFill>
              </a:rPr>
              <a:t> en SQL?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AE01D9-4107-44C0-8764-3C2F7473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7544" y="987574"/>
            <a:ext cx="7372736" cy="2583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C28629-E526-4264-8ED6-4A329C00BCA4}"/>
              </a:ext>
            </a:extLst>
          </p:cNvPr>
          <p:cNvSpPr txBox="1"/>
          <p:nvPr/>
        </p:nvSpPr>
        <p:spPr>
          <a:xfrm>
            <a:off x="2123728" y="3655789"/>
            <a:ext cx="457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R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⋉ 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S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= { 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t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: 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t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∈ 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R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∧ ∃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s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∈ 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S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(</a:t>
            </a:r>
            <a:r>
              <a:rPr lang="pt-BR" b="0" i="1" dirty="0" err="1">
                <a:solidFill>
                  <a:srgbClr val="202122"/>
                </a:solidFill>
                <a:effectLst/>
                <a:latin typeface="Nimbus Roman No9 L"/>
              </a:rPr>
              <a:t>Fun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(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t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 ∪ </a:t>
            </a:r>
            <a:r>
              <a:rPr lang="pt-BR" b="0" i="1" dirty="0">
                <a:solidFill>
                  <a:srgbClr val="202122"/>
                </a:solidFill>
                <a:effectLst/>
                <a:latin typeface="Nimbus Roman No9 L"/>
              </a:rPr>
              <a:t>s</a:t>
            </a:r>
            <a:r>
              <a:rPr lang="pt-BR" b="0" i="0" dirty="0">
                <a:solidFill>
                  <a:srgbClr val="202122"/>
                </a:solidFill>
                <a:effectLst/>
                <a:latin typeface="Nimbus Roman No9 L"/>
              </a:rPr>
              <a:t>)) }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6A4B11-07CB-4B25-8836-22FF7BFF682F}"/>
              </a:ext>
            </a:extLst>
          </p:cNvPr>
          <p:cNvSpPr txBox="1"/>
          <p:nvPr/>
        </p:nvSpPr>
        <p:spPr>
          <a:xfrm>
            <a:off x="2283032" y="4025121"/>
            <a:ext cx="4577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02122"/>
                </a:solidFill>
                <a:effectLst/>
              </a:rPr>
              <a:t>where </a:t>
            </a:r>
            <a:r>
              <a:rPr lang="en-US" sz="1100" b="0" i="1" dirty="0">
                <a:solidFill>
                  <a:srgbClr val="202122"/>
                </a:solidFill>
                <a:effectLst/>
              </a:rPr>
              <a:t>Fun</a:t>
            </a:r>
            <a:r>
              <a:rPr lang="en-US" sz="1100" b="0" i="0" dirty="0">
                <a:solidFill>
                  <a:srgbClr val="202122"/>
                </a:solidFill>
                <a:effectLst/>
              </a:rPr>
              <a:t>(</a:t>
            </a:r>
            <a:r>
              <a:rPr lang="en-US" sz="1100" b="0" i="1" dirty="0">
                <a:solidFill>
                  <a:srgbClr val="202122"/>
                </a:solidFill>
                <a:effectLst/>
              </a:rPr>
              <a:t>r</a:t>
            </a:r>
            <a:r>
              <a:rPr lang="en-US" sz="1100" b="0" i="0" dirty="0">
                <a:solidFill>
                  <a:srgbClr val="202122"/>
                </a:solidFill>
                <a:effectLst/>
              </a:rPr>
              <a:t>) is as in the definition of natural join.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2880411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5163" y="1021988"/>
            <a:ext cx="3582038" cy="1233354"/>
          </a:xfrm>
          <a:prstGeom prst="rect">
            <a:avLst/>
          </a:prstGeom>
        </p:spPr>
      </p:pic>
      <p:sp>
        <p:nvSpPr>
          <p:cNvPr id="6" name="CuadroTexto 4"/>
          <p:cNvSpPr>
            <a:spLocks/>
          </p:cNvSpPr>
          <p:nvPr/>
        </p:nvSpPr>
        <p:spPr bwMode="auto">
          <a:xfrm>
            <a:off x="385163" y="2750400"/>
            <a:ext cx="160813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PE" sz="1800" b="1"/>
              <a:t>Convención</a:t>
            </a:r>
            <a:r>
              <a:rPr lang="es-PE" sz="1800"/>
              <a:t>: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s-PE" sz="1800"/>
              <a:t>R es dueño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s-PE" sz="1800"/>
              <a:t>S es miembro</a:t>
            </a:r>
            <a:endParaRPr/>
          </a:p>
        </p:txBody>
      </p:sp>
      <p:sp>
        <p:nvSpPr>
          <p:cNvPr id="7" name="Rectángulo 6"/>
          <p:cNvSpPr/>
          <p:nvPr/>
        </p:nvSpPr>
        <p:spPr bwMode="auto">
          <a:xfrm>
            <a:off x="4849284" y="1593548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F podría ser primaria o derivada</a:t>
            </a:r>
            <a:endParaRPr/>
          </a:p>
        </p:txBody>
      </p:sp>
      <p:cxnSp>
        <p:nvCxnSpPr>
          <p:cNvPr id="8" name="Conector recto de flecha 8"/>
          <p:cNvCxnSpPr>
            <a:cxnSpLocks/>
            <a:stCxn id="7" idx="1"/>
          </p:cNvCxnSpPr>
          <p:nvPr/>
        </p:nvCxnSpPr>
        <p:spPr bwMode="auto">
          <a:xfrm flipH="1" flipV="1">
            <a:off x="2887200" y="1288801"/>
            <a:ext cx="1962084" cy="489413"/>
          </a:xfrm>
          <a:prstGeom prst="straightConnector1">
            <a:avLst/>
          </a:prstGeom>
          <a:ln w="28575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690794"/>
          </a:xfrm>
        </p:spPr>
        <p:txBody>
          <a:bodyPr/>
          <a:lstStyle/>
          <a:p>
            <a:pPr>
              <a:defRPr/>
            </a:pPr>
            <a:r>
              <a:rPr lang="es-PE" dirty="0"/>
              <a:t>Comprobación de completitud, desarticulación y reconstrucción. </a:t>
            </a:r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7750" y="1540801"/>
            <a:ext cx="4429050" cy="2214525"/>
          </a:xfrm>
          <a:prstGeom prst="rect">
            <a:avLst/>
          </a:prstGeom>
        </p:spPr>
      </p:pic>
      <p:sp>
        <p:nvSpPr>
          <p:cNvPr id="7" name="CuadroTexto 7"/>
          <p:cNvSpPr>
            <a:spLocks/>
          </p:cNvSpPr>
          <p:nvPr/>
        </p:nvSpPr>
        <p:spPr bwMode="auto">
          <a:xfrm>
            <a:off x="1475656" y="3174269"/>
            <a:ext cx="597666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PE" sz="1600" dirty="0"/>
              <a:t>Si esta tupla no esta presente ni en T</a:t>
            </a:r>
            <a:r>
              <a:rPr lang="es-PE" sz="1600" baseline="-25000" dirty="0"/>
              <a:t>1</a:t>
            </a:r>
            <a:r>
              <a:rPr lang="es-PE" sz="1600" dirty="0"/>
              <a:t> ni en T</a:t>
            </a:r>
            <a:r>
              <a:rPr lang="es-PE" sz="1600" baseline="-25000" dirty="0"/>
              <a:t>2</a:t>
            </a:r>
            <a:endParaRPr dirty="0"/>
          </a:p>
          <a:p>
            <a:pPr>
              <a:lnSpc>
                <a:spcPct val="150000"/>
              </a:lnSpc>
              <a:defRPr/>
            </a:pPr>
            <a:r>
              <a:rPr lang="es-PE" sz="1600" dirty="0"/>
              <a:t>entonces la </a:t>
            </a:r>
            <a:r>
              <a:rPr lang="es-PE" sz="1600" b="1" dirty="0"/>
              <a:t>fragmentación no está completa</a:t>
            </a:r>
            <a:r>
              <a:rPr lang="es-PE" sz="1600" dirty="0"/>
              <a:t>.</a:t>
            </a:r>
          </a:p>
          <a:p>
            <a:pPr>
              <a:lnSpc>
                <a:spcPct val="150000"/>
              </a:lnSpc>
              <a:defRPr/>
            </a:pPr>
            <a:endParaRPr lang="es-PE" sz="1600" dirty="0"/>
          </a:p>
        </p:txBody>
      </p:sp>
      <p:sp>
        <p:nvSpPr>
          <p:cNvPr id="8" name="CuadroTexto 9"/>
          <p:cNvSpPr>
            <a:spLocks/>
          </p:cNvSpPr>
          <p:nvPr/>
        </p:nvSpPr>
        <p:spPr bwMode="auto">
          <a:xfrm>
            <a:off x="5445490" y="4293493"/>
            <a:ext cx="2424077" cy="584775"/>
          </a:xfrm>
          <a:prstGeom prst="rect">
            <a:avLst/>
          </a:prstGeom>
          <a:noFill/>
          <a:ln>
            <a:solidFill>
              <a:srgbClr val="1007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1600" dirty="0">
                <a:solidFill>
                  <a:srgbClr val="FF0000"/>
                </a:solidFill>
              </a:rPr>
              <a:t>id = 6 debe estar presente  en E</a:t>
            </a:r>
            <a:r>
              <a:rPr lang="es-PE" sz="1600" baseline="-25000" dirty="0">
                <a:solidFill>
                  <a:srgbClr val="FF0000"/>
                </a:solidFill>
              </a:rPr>
              <a:t>1</a:t>
            </a:r>
            <a:r>
              <a:rPr lang="es-PE" sz="1600" dirty="0">
                <a:solidFill>
                  <a:srgbClr val="FF0000"/>
                </a:solidFill>
              </a:rPr>
              <a:t> o  E</a:t>
            </a:r>
            <a:r>
              <a:rPr lang="es-PE" sz="1600" baseline="-25000" dirty="0">
                <a:solidFill>
                  <a:srgbClr val="FF0000"/>
                </a:solidFill>
              </a:rPr>
              <a:t>2</a:t>
            </a:r>
            <a:r>
              <a:rPr lang="es-PE" sz="1600" dirty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29251F-3E6D-4728-986F-522A01040C1B}"/>
              </a:ext>
            </a:extLst>
          </p:cNvPr>
          <p:cNvSpPr txBox="1"/>
          <p:nvPr/>
        </p:nvSpPr>
        <p:spPr>
          <a:xfrm>
            <a:off x="179512" y="4293493"/>
            <a:ext cx="568863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ES" b="1" i="1" dirty="0">
                <a:solidFill>
                  <a:srgbClr val="FF0000"/>
                </a:solidFill>
              </a:rPr>
              <a:t>¿Qué hay con las tuplas falsas en la fragmentación? </a:t>
            </a:r>
            <a:endParaRPr lang="es-ES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7716684" cy="92965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PE" dirty="0"/>
              <a:t>Para garantizar la completitud y reconstrucción necesariamente debemos hacer cumplir la integridad referencial:</a:t>
            </a:r>
            <a:endParaRPr dirty="0"/>
          </a:p>
        </p:txBody>
      </p:sp>
      <p:sp>
        <p:nvSpPr>
          <p:cNvPr id="6" name="Rectángulo 3"/>
          <p:cNvSpPr/>
          <p:nvPr/>
        </p:nvSpPr>
        <p:spPr bwMode="auto">
          <a:xfrm>
            <a:off x="1259632" y="365187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/>
              <a:t>El atributo Join de la relación </a:t>
            </a:r>
            <a:r>
              <a:rPr lang="es-PE" sz="1600" i="1"/>
              <a:t>dueño</a:t>
            </a:r>
            <a:endParaRPr/>
          </a:p>
        </p:txBody>
      </p:sp>
      <p:sp>
        <p:nvSpPr>
          <p:cNvPr id="7" name="Rectángulo 8"/>
          <p:cNvSpPr/>
          <p:nvPr/>
        </p:nvSpPr>
        <p:spPr bwMode="auto">
          <a:xfrm>
            <a:off x="1259632" y="2178362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 dirty="0"/>
              <a:t>El atributo </a:t>
            </a:r>
            <a:r>
              <a:rPr lang="es-PE" sz="1600" dirty="0" err="1"/>
              <a:t>Join</a:t>
            </a:r>
            <a:r>
              <a:rPr lang="es-PE" sz="1600" dirty="0"/>
              <a:t> de la relación </a:t>
            </a:r>
            <a:r>
              <a:rPr lang="es-PE" sz="1600" i="1" dirty="0"/>
              <a:t>miembro</a:t>
            </a:r>
            <a:endParaRPr dirty="0"/>
          </a:p>
        </p:txBody>
      </p:sp>
      <p:cxnSp>
        <p:nvCxnSpPr>
          <p:cNvPr id="8" name="Conector recto de flecha 6"/>
          <p:cNvCxnSpPr>
            <a:cxnSpLocks/>
            <a:endCxn id="6" idx="0"/>
          </p:cNvCxnSpPr>
          <p:nvPr/>
        </p:nvCxnSpPr>
        <p:spPr bwMode="auto">
          <a:xfrm>
            <a:off x="2981417" y="2602008"/>
            <a:ext cx="1" cy="1049862"/>
          </a:xfrm>
          <a:prstGeom prst="straightConnector1">
            <a:avLst/>
          </a:prstGeom>
          <a:ln w="28575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11"/>
          <p:cNvSpPr/>
          <p:nvPr/>
        </p:nvSpPr>
        <p:spPr bwMode="auto">
          <a:xfrm>
            <a:off x="2981417" y="2901704"/>
            <a:ext cx="26901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/>
              <a:t>Cada valor debe estar presente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690794"/>
          </a:xfrm>
        </p:spPr>
        <p:txBody>
          <a:bodyPr/>
          <a:lstStyle/>
          <a:p>
            <a:pPr>
              <a:defRPr/>
            </a:pPr>
            <a:r>
              <a:rPr lang="es-PE"/>
              <a:t>Sea el siguiente ejemplo de fragmentación:</a:t>
            </a:r>
            <a:endParaRPr/>
          </a:p>
        </p:txBody>
      </p:sp>
      <p:pic>
        <p:nvPicPr>
          <p:cNvPr id="6" name="Imagen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1520" y="1513078"/>
            <a:ext cx="7476395" cy="3200385"/>
          </a:xfrm>
          <a:prstGeom prst="rect">
            <a:avLst/>
          </a:prstGeom>
        </p:spPr>
      </p:pic>
      <p:sp>
        <p:nvSpPr>
          <p:cNvPr id="7" name="CuadroTexto 9"/>
          <p:cNvSpPr>
            <a:spLocks/>
          </p:cNvSpPr>
          <p:nvPr/>
        </p:nvSpPr>
        <p:spPr bwMode="auto">
          <a:xfrm>
            <a:off x="5652120" y="2715766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600" b="1" dirty="0"/>
              <a:t>Fragmentación viola </a:t>
            </a:r>
            <a:endParaRPr dirty="0"/>
          </a:p>
          <a:p>
            <a:pPr>
              <a:defRPr/>
            </a:pPr>
            <a:r>
              <a:rPr lang="es-PE" sz="1600" b="1" dirty="0"/>
              <a:t>la desarticulación 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 Horizontal Derivada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1893194"/>
          </a:xfrm>
        </p:spPr>
        <p:txBody>
          <a:bodyPr/>
          <a:lstStyle/>
          <a:p>
            <a:pPr>
              <a:defRPr/>
            </a:pPr>
            <a:r>
              <a:rPr lang="es-PE" dirty="0"/>
              <a:t>Para garantizar la desarticulación :</a:t>
            </a:r>
            <a:endParaRPr dirty="0"/>
          </a:p>
          <a:p>
            <a:pPr>
              <a:defRPr/>
            </a:pPr>
            <a:endParaRPr lang="es-PE" dirty="0"/>
          </a:p>
          <a:p>
            <a:pPr lvl="1">
              <a:defRPr/>
            </a:pPr>
            <a:r>
              <a:rPr lang="es-PE" sz="1800" dirty="0">
                <a:solidFill>
                  <a:srgbClr val="000000"/>
                </a:solidFill>
              </a:rPr>
              <a:t>El atributo </a:t>
            </a:r>
            <a:r>
              <a:rPr lang="es-PE" sz="1800" dirty="0" err="1">
                <a:solidFill>
                  <a:srgbClr val="000000"/>
                </a:solidFill>
              </a:rPr>
              <a:t>join</a:t>
            </a:r>
            <a:r>
              <a:rPr lang="es-PE" sz="1800" dirty="0">
                <a:solidFill>
                  <a:srgbClr val="000000"/>
                </a:solidFill>
              </a:rPr>
              <a:t> debe ser la </a:t>
            </a:r>
            <a:r>
              <a:rPr lang="es-PE" sz="1800" b="1" dirty="0">
                <a:solidFill>
                  <a:srgbClr val="000000"/>
                </a:solidFill>
              </a:rPr>
              <a:t>llave</a:t>
            </a:r>
            <a:r>
              <a:rPr lang="es-PE" sz="1800" dirty="0">
                <a:solidFill>
                  <a:srgbClr val="000000"/>
                </a:solidFill>
              </a:rPr>
              <a:t> de la relación dueño. 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dirty="0"/>
              <a:t>Base de Datos Distribuida en PostgreSQL </a:t>
            </a:r>
            <a:endParaRPr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076724" cy="4025999"/>
          </a:xfrm>
        </p:spPr>
        <p:txBody>
          <a:bodyPr/>
          <a:lstStyle/>
          <a:p>
            <a:pPr>
              <a:defRPr/>
            </a:pPr>
            <a:r>
              <a:rPr lang="es-ES" dirty="0"/>
              <a:t>Extensiones para PostgreSQL</a:t>
            </a:r>
          </a:p>
          <a:p>
            <a:pPr lvl="1">
              <a:defRPr/>
            </a:pPr>
            <a:r>
              <a:rPr lang="en-US" dirty="0">
                <a:hlinkClick r:id="rId2"/>
              </a:rPr>
              <a:t>Distributed Computing on PostgreSQL.pdf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CITUS</a:t>
            </a:r>
          </a:p>
          <a:p>
            <a:pPr lvl="1">
              <a:defRPr/>
            </a:pPr>
            <a:r>
              <a:rPr lang="en-US" dirty="0">
                <a:hlinkClick r:id="rId3"/>
              </a:rPr>
              <a:t>Why the RDBMS is the future of distributed databases, ft. Postgres and </a:t>
            </a:r>
            <a:r>
              <a:rPr lang="en-US" dirty="0" err="1">
                <a:hlinkClick r:id="rId3"/>
              </a:rPr>
              <a:t>Citus</a:t>
            </a:r>
            <a:r>
              <a:rPr lang="en-US" dirty="0">
                <a:hlinkClick r:id="rId3"/>
              </a:rPr>
              <a:t> (citusdata.com)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YSQL</a:t>
            </a:r>
          </a:p>
          <a:p>
            <a:pPr lvl="1">
              <a:defRPr/>
            </a:pPr>
            <a:r>
              <a:rPr lang="en-US" dirty="0">
                <a:hlinkClick r:id="rId4"/>
              </a:rPr>
              <a:t>Distributed PostgreSQL on a Google Spanner Architecture - Query Layer - The Distributed SQL Blog (yugabyte.com)</a:t>
            </a:r>
            <a:endParaRPr lang="en-US" dirty="0"/>
          </a:p>
          <a:p>
            <a:pPr lvl="1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59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Diseño de BDD</a:t>
            </a:r>
            <a:endParaRPr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s-PE" sz="1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</a:br>
            <a:endParaRPr lang="es-PE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Marcador de texto 2"/>
          <p:cNvSpPr>
            <a:spLocks/>
          </p:cNvSpPr>
          <p:nvPr/>
        </p:nvSpPr>
        <p:spPr bwMode="auto">
          <a:xfrm>
            <a:off x="259200" y="676800"/>
            <a:ext cx="87255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175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17500" algn="l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 b="1" u="sng">
                <a:solidFill>
                  <a:srgbClr val="100700"/>
                </a:solidFill>
              </a:rPr>
              <a:t>Top-down</a:t>
            </a:r>
            <a:endParaRPr b="1" u="sng">
              <a:solidFill>
                <a:srgbClr val="100700"/>
              </a:solidFill>
            </a:endParaRPr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endParaRPr lang="es-PE">
              <a:solidFill>
                <a:srgbClr val="100700"/>
              </a:solidFill>
            </a:endParaRPr>
          </a:p>
          <a:p>
            <a:pPr marL="1511300" lvl="3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br>
              <a:rPr lang="en-US"/>
            </a:br>
            <a:br>
              <a:rPr lang="es-PE"/>
            </a:br>
            <a:endParaRPr lang="es-PE"/>
          </a:p>
        </p:txBody>
      </p:sp>
      <p:pic>
        <p:nvPicPr>
          <p:cNvPr id="7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895590" y="466689"/>
            <a:ext cx="5485210" cy="45107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74;p14"/>
          <p:cNvSpPr>
            <a:spLocks noGrp="1"/>
          </p:cNvSpPr>
          <p:nvPr>
            <p:ph type="title"/>
          </p:nvPr>
        </p:nvSpPr>
        <p:spPr bwMode="auto">
          <a:xfrm>
            <a:off x="265500" y="411480"/>
            <a:ext cx="4045199" cy="2590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4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Tópicos</a:t>
            </a:r>
            <a:endParaRPr/>
          </a:p>
        </p:txBody>
      </p:sp>
      <p:sp>
        <p:nvSpPr>
          <p:cNvPr id="5" name="Google Shape;76;p14"/>
          <p:cNvSpPr>
            <a:spLocks noGrp="1"/>
          </p:cNvSpPr>
          <p:nvPr>
            <p:ph type="body" idx="2"/>
          </p:nvPr>
        </p:nvSpPr>
        <p:spPr bwMode="auto">
          <a:xfrm>
            <a:off x="4731300" y="628650"/>
            <a:ext cx="4330800" cy="3851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pPr>
            <a:r>
              <a:rPr lang="es-PE" sz="1400"/>
              <a:t>Diseño de base de datos distribuidas</a:t>
            </a:r>
            <a:endParaRPr/>
          </a:p>
          <a:p>
            <a:pPr lvl="1" indent="-342900">
              <a:lnSpc>
                <a:spcPct val="100000"/>
              </a:lnSpc>
              <a:spcBef>
                <a:spcPts val="600"/>
              </a:spcBef>
              <a:buSzPts val="1800"/>
              <a:buAutoNum type="arabicPeriod"/>
              <a:defRPr/>
            </a:pPr>
            <a:r>
              <a:rPr lang="es-PE"/>
              <a:t>Fragmentación Horizontal</a:t>
            </a:r>
            <a:endParaRPr/>
          </a:p>
          <a:p>
            <a:pPr lvl="1" indent="-342900">
              <a:lnSpc>
                <a:spcPct val="100000"/>
              </a:lnSpc>
              <a:spcBef>
                <a:spcPts val="600"/>
              </a:spcBef>
              <a:buSzPts val="1800"/>
              <a:buAutoNum type="arabicPeriod"/>
              <a:defRPr/>
            </a:pPr>
            <a:r>
              <a:rPr lang="es-PE"/>
              <a:t>Fragmentación Vertical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Procesamiento de consultas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Descomposición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Localización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Optimización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Transacciones y control de concurrencia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MapReduce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 sz="1400"/>
              <a:t>NoSQL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MongoDB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buAutoNum type="arabicPeriod"/>
              <a:defRPr/>
            </a:pPr>
            <a:r>
              <a:rPr lang="es-PE"/>
              <a:t>Cassandra</a:t>
            </a:r>
          </a:p>
          <a:p>
            <a:pPr lvl="1" indent="-342900">
              <a:spcBef>
                <a:spcPts val="0"/>
              </a:spcBef>
              <a:buSzPts val="1800"/>
              <a:buAutoNum type="arabicPeriod"/>
              <a:defRPr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Diseño de BDD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7572668" cy="3719019"/>
          </a:xfrm>
        </p:spPr>
        <p:txBody>
          <a:bodyPr/>
          <a:lstStyle/>
          <a:p>
            <a:pPr>
              <a:defRPr/>
            </a:pPr>
            <a:r>
              <a:rPr lang="es-PE" sz="2000" b="1" dirty="0"/>
              <a:t>Nuevos Problemas!!</a:t>
            </a:r>
            <a:endParaRPr dirty="0"/>
          </a:p>
          <a:p>
            <a:pPr lvl="1">
              <a:defRPr/>
            </a:pPr>
            <a:r>
              <a:rPr lang="es-PE" sz="1800" dirty="0">
                <a:solidFill>
                  <a:srgbClr val="100700"/>
                </a:solidFill>
              </a:rPr>
              <a:t>¿Como dividimos los datos? (fragmentación)</a:t>
            </a:r>
            <a:endParaRPr dirty="0"/>
          </a:p>
          <a:p>
            <a:pPr lvl="1">
              <a:defRPr/>
            </a:pPr>
            <a:r>
              <a:rPr lang="es-PE" sz="1800" dirty="0">
                <a:solidFill>
                  <a:srgbClr val="100700"/>
                </a:solidFill>
              </a:rPr>
              <a:t>¿En donde debe ir cada fragmento? (Asignación)</a:t>
            </a:r>
            <a:endParaRPr dirty="0"/>
          </a:p>
          <a:p>
            <a:pPr lvl="1">
              <a:defRPr/>
            </a:pPr>
            <a:endParaRPr lang="es-PE" sz="1800" dirty="0">
              <a:solidFill>
                <a:srgbClr val="100700"/>
              </a:solidFill>
            </a:endParaRPr>
          </a:p>
          <a:p>
            <a:pPr marL="596900" lvl="1" indent="0">
              <a:buNone/>
              <a:defRPr/>
            </a:pPr>
            <a:r>
              <a:rPr lang="es-PE" dirty="0">
                <a:solidFill>
                  <a:srgbClr val="100700"/>
                </a:solidFill>
                <a:sym typeface="Wingdings" panose="05000000000000000000" pitchFamily="2" charset="2"/>
              </a:rPr>
              <a:t></a:t>
            </a:r>
            <a:r>
              <a:rPr lang="es-PE" sz="1800" dirty="0">
                <a:solidFill>
                  <a:srgbClr val="100700"/>
                </a:solidFill>
              </a:rPr>
              <a:t>No son independiente, pero los cubriremos por separado!!</a:t>
            </a:r>
          </a:p>
          <a:p>
            <a:pPr lvl="1">
              <a:defRPr/>
            </a:pPr>
            <a:endParaRPr lang="es-PE" sz="1800" b="1" dirty="0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Diseño de BDD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4204393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Ejemplo:</a:t>
            </a:r>
            <a:endParaRPr/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 sz="1800">
                <a:solidFill>
                  <a:srgbClr val="000000"/>
                </a:solidFill>
              </a:rPr>
              <a:t>Sea la relación Empleado</a:t>
            </a:r>
            <a:endParaRPr/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 sz="1800">
                <a:solidFill>
                  <a:srgbClr val="000000"/>
                </a:solidFill>
              </a:rPr>
              <a:t>E(id, name, salary, location, …)</a:t>
            </a:r>
            <a:endParaRPr/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 sz="1800">
                <a:solidFill>
                  <a:srgbClr val="000000"/>
                </a:solidFill>
              </a:rPr>
              <a:t>Motivación: dos sitos A, B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75656" y="2392797"/>
            <a:ext cx="6412694" cy="111881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4907" y="4020447"/>
            <a:ext cx="3616494" cy="8098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625994"/>
          </a:xfrm>
        </p:spPr>
        <p:txBody>
          <a:bodyPr/>
          <a:lstStyle/>
          <a:p>
            <a:pPr>
              <a:defRPr/>
            </a:pPr>
            <a:r>
              <a:rPr lang="es-PE"/>
              <a:t>Dividir los datos de la tabla E …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1110" y="1536358"/>
            <a:ext cx="8441115" cy="3283346"/>
          </a:xfrm>
          <a:prstGeom prst="rect">
            <a:avLst/>
          </a:prstGeom>
        </p:spPr>
      </p:pic>
      <p:sp>
        <p:nvSpPr>
          <p:cNvPr id="7" name="Rectángulo 4"/>
          <p:cNvSpPr/>
          <p:nvPr/>
        </p:nvSpPr>
        <p:spPr bwMode="auto">
          <a:xfrm>
            <a:off x="2440800" y="3499200"/>
            <a:ext cx="957600" cy="305304"/>
          </a:xfrm>
          <a:prstGeom prst="rect">
            <a:avLst/>
          </a:prstGeom>
          <a:solidFill>
            <a:srgbClr val="D9F6F0">
              <a:alpha val="50196"/>
            </a:srgb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>
                <a:solidFill>
                  <a:srgbClr val="100700"/>
                </a:solidFill>
              </a:rPr>
              <a:t>A</a:t>
            </a:r>
            <a:endParaRPr/>
          </a:p>
        </p:txBody>
      </p:sp>
      <p:sp>
        <p:nvSpPr>
          <p:cNvPr id="8" name="Rectángulo 5"/>
          <p:cNvSpPr/>
          <p:nvPr/>
        </p:nvSpPr>
        <p:spPr bwMode="auto">
          <a:xfrm>
            <a:off x="6819600" y="3499200"/>
            <a:ext cx="957600" cy="305304"/>
          </a:xfrm>
          <a:prstGeom prst="rect">
            <a:avLst/>
          </a:prstGeom>
          <a:solidFill>
            <a:srgbClr val="D9F6F0">
              <a:alpha val="50196"/>
            </a:srgb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>
                <a:solidFill>
                  <a:srgbClr val="100700"/>
                </a:solidFill>
              </a:rPr>
              <a:t>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Fragmentación</a:t>
            </a:r>
            <a:endParaRPr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850007"/>
            <a:ext cx="8520600" cy="625994"/>
          </a:xfrm>
        </p:spPr>
        <p:txBody>
          <a:bodyPr/>
          <a:lstStyle/>
          <a:p>
            <a:pPr>
              <a:defRPr/>
            </a:pPr>
            <a:r>
              <a:rPr lang="es-PE"/>
              <a:t>Dividir los datos de la tabla E …</a:t>
            </a:r>
            <a:endParaRPr/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81850" y="1476001"/>
            <a:ext cx="2110950" cy="1910774"/>
          </a:xfrm>
          <a:prstGeom prst="rect">
            <a:avLst/>
          </a:prstGeom>
        </p:spPr>
      </p:pic>
      <p:sp>
        <p:nvSpPr>
          <p:cNvPr id="7" name="Rectángulo 7"/>
          <p:cNvSpPr/>
          <p:nvPr/>
        </p:nvSpPr>
        <p:spPr bwMode="auto">
          <a:xfrm>
            <a:off x="581850" y="3704992"/>
            <a:ext cx="379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 b="1" dirty="0">
                <a:sym typeface="Wingdings" panose="05000000000000000000" pitchFamily="2" charset="2"/>
              </a:rPr>
              <a:t></a:t>
            </a:r>
            <a:r>
              <a:rPr lang="es-PE" sz="1800" b="1" dirty="0"/>
              <a:t> Fragmentación horizontal primaria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682</TotalTime>
  <Pages>0</Pages>
  <Words>1204</Words>
  <Characters>0</Characters>
  <Application>Microsoft Office PowerPoint</Application>
  <DocSecurity>0</DocSecurity>
  <PresentationFormat>Presentación en pantalla (16:9)</PresentationFormat>
  <Lines>0</Lines>
  <Paragraphs>259</Paragraphs>
  <Slides>50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63" baseType="lpstr">
      <vt:lpstr>Nimbus Roman No9 L</vt:lpstr>
      <vt:lpstr>Cambria Math</vt:lpstr>
      <vt:lpstr>Calibri</vt:lpstr>
      <vt:lpstr>TimesNewRomanPS-BoldMT</vt:lpstr>
      <vt:lpstr>Calibri Light</vt:lpstr>
      <vt:lpstr>Arial</vt:lpstr>
      <vt:lpstr>MS-Mincho</vt:lpstr>
      <vt:lpstr>Open Sans</vt:lpstr>
      <vt:lpstr>Roboto-Regular</vt:lpstr>
      <vt:lpstr>RobotoSlab-Light</vt:lpstr>
      <vt:lpstr>PT Sans Narrow</vt:lpstr>
      <vt:lpstr>TimesNewRomanPSMT</vt:lpstr>
      <vt:lpstr>Plantilla</vt:lpstr>
      <vt:lpstr>Base de datos distribuida</vt:lpstr>
      <vt:lpstr>Diseño de base de datos distribuidas</vt:lpstr>
      <vt:lpstr>Diseño de BDD</vt:lpstr>
      <vt:lpstr>Diseño de BDD</vt:lpstr>
      <vt:lpstr>Diseño de BDD</vt:lpstr>
      <vt:lpstr>Diseño de BDD</vt:lpstr>
      <vt:lpstr>Diseño de BDD</vt:lpstr>
      <vt:lpstr>Fragmentación</vt:lpstr>
      <vt:lpstr>Fragmentación</vt:lpstr>
      <vt:lpstr>Fragmentación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</vt:lpstr>
      <vt:lpstr>Fragmentación Horizontal Derivada</vt:lpstr>
      <vt:lpstr>Fragmentación Horizontal Derivada</vt:lpstr>
      <vt:lpstr>Fragmentación Horizontal Derivada</vt:lpstr>
      <vt:lpstr>Fragmentación Horizontal Derivada</vt:lpstr>
      <vt:lpstr>Fragmentación Horizontal Derivada</vt:lpstr>
      <vt:lpstr>Fragmentación Horizontal Derivada</vt:lpstr>
      <vt:lpstr>Fragmentación Horizontal Derivada</vt:lpstr>
      <vt:lpstr>Fragmentación Horizontal Derivada</vt:lpstr>
      <vt:lpstr>Fragmentación Horizontal Derivada</vt:lpstr>
      <vt:lpstr>Base de Datos Distribuida en PostgreSQL </vt:lpstr>
      <vt:lpstr>Tópicos</vt:lpstr>
    </vt:vector>
  </TitlesOfParts>
  <Manager/>
  <Company/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dc:subject/>
  <dc:creator/>
  <cp:keywords/>
  <dc:description/>
  <cp:lastModifiedBy>heider sanchez</cp:lastModifiedBy>
  <cp:revision>520</cp:revision>
  <dcterms:modified xsi:type="dcterms:W3CDTF">2022-06-16T16:46:54Z</dcterms:modified>
  <cp:category/>
  <dc:identifier/>
  <cp:contentStatus/>
  <dc:language/>
  <cp:version/>
</cp:coreProperties>
</file>